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12241213" cy="8640763"/>
  <p:notesSz cx="6800850" cy="99329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2">
          <p15:clr>
            <a:srgbClr val="A4A3A4"/>
          </p15:clr>
        </p15:guide>
        <p15:guide id="2" pos="38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8C740B-0213-469B-8347-1239CCDB9DD2}" v="8" dt="2024-01-18T22:35:27.0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7668" autoAdjust="0"/>
    <p:restoredTop sz="96357" autoAdjust="0"/>
  </p:normalViewPr>
  <p:slideViewPr>
    <p:cSldViewPr snapToGrid="0">
      <p:cViewPr varScale="1">
        <p:scale>
          <a:sx n="81" d="100"/>
          <a:sy n="81" d="100"/>
        </p:scale>
        <p:origin x="540" y="90"/>
      </p:cViewPr>
      <p:guideLst>
        <p:guide orient="horz" pos="2722"/>
        <p:guide pos="38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y Liu" userId="555135d3-8375-474e-9499-bef597c17be0" providerId="ADAL" clId="{428C740B-0213-469B-8347-1239CCDB9DD2}"/>
    <pc:docChg chg="custSel modSld">
      <pc:chgData name="Wendy Liu" userId="555135d3-8375-474e-9499-bef597c17be0" providerId="ADAL" clId="{428C740B-0213-469B-8347-1239CCDB9DD2}" dt="2024-01-18T22:37:13.246" v="733" actId="20577"/>
      <pc:docMkLst>
        <pc:docMk/>
      </pc:docMkLst>
      <pc:sldChg chg="addSp delSp modSp mod">
        <pc:chgData name="Wendy Liu" userId="555135d3-8375-474e-9499-bef597c17be0" providerId="ADAL" clId="{428C740B-0213-469B-8347-1239CCDB9DD2}" dt="2024-01-18T22:17:18.932" v="217" actId="20577"/>
        <pc:sldMkLst>
          <pc:docMk/>
          <pc:sldMk cId="612804852" sldId="256"/>
        </pc:sldMkLst>
        <pc:spChg chg="mod">
          <ac:chgData name="Wendy Liu" userId="555135d3-8375-474e-9499-bef597c17be0" providerId="ADAL" clId="{428C740B-0213-469B-8347-1239CCDB9DD2}" dt="2024-01-18T22:12:12.747" v="105" actId="20577"/>
          <ac:spMkLst>
            <pc:docMk/>
            <pc:sldMk cId="612804852" sldId="256"/>
            <ac:spMk id="8" creationId="{00000000-0000-0000-0000-000000000000}"/>
          </ac:spMkLst>
        </pc:spChg>
        <pc:spChg chg="mod">
          <ac:chgData name="Wendy Liu" userId="555135d3-8375-474e-9499-bef597c17be0" providerId="ADAL" clId="{428C740B-0213-469B-8347-1239CCDB9DD2}" dt="2024-01-18T22:10:48.678" v="66" actId="113"/>
          <ac:spMkLst>
            <pc:docMk/>
            <pc:sldMk cId="612804852" sldId="256"/>
            <ac:spMk id="10" creationId="{4A94EA54-0B72-1AA4-B213-004B034DC8D1}"/>
          </ac:spMkLst>
        </pc:spChg>
        <pc:spChg chg="mod">
          <ac:chgData name="Wendy Liu" userId="555135d3-8375-474e-9499-bef597c17be0" providerId="ADAL" clId="{428C740B-0213-469B-8347-1239CCDB9DD2}" dt="2024-01-18T22:07:43.345" v="17" actId="255"/>
          <ac:spMkLst>
            <pc:docMk/>
            <pc:sldMk cId="612804852" sldId="256"/>
            <ac:spMk id="12" creationId="{52CDF0E6-6482-EB39-0551-747FE57ACC30}"/>
          </ac:spMkLst>
        </pc:spChg>
        <pc:spChg chg="mod">
          <ac:chgData name="Wendy Liu" userId="555135d3-8375-474e-9499-bef597c17be0" providerId="ADAL" clId="{428C740B-0213-469B-8347-1239CCDB9DD2}" dt="2024-01-18T22:14:37.546" v="154" actId="20577"/>
          <ac:spMkLst>
            <pc:docMk/>
            <pc:sldMk cId="612804852" sldId="256"/>
            <ac:spMk id="16" creationId="{9FCAAC8D-B927-0B64-E857-12FFB3CD895E}"/>
          </ac:spMkLst>
        </pc:spChg>
        <pc:graphicFrameChg chg="mod modGraphic">
          <ac:chgData name="Wendy Liu" userId="555135d3-8375-474e-9499-bef597c17be0" providerId="ADAL" clId="{428C740B-0213-469B-8347-1239CCDB9DD2}" dt="2024-01-18T22:17:18.932" v="217" actId="20577"/>
          <ac:graphicFrameMkLst>
            <pc:docMk/>
            <pc:sldMk cId="612804852" sldId="256"/>
            <ac:graphicFrameMk id="3" creationId="{04D42518-B84B-D4BF-109A-17237191FE5C}"/>
          </ac:graphicFrameMkLst>
        </pc:graphicFrameChg>
        <pc:picChg chg="del">
          <ac:chgData name="Wendy Liu" userId="555135d3-8375-474e-9499-bef597c17be0" providerId="ADAL" clId="{428C740B-0213-469B-8347-1239CCDB9DD2}" dt="2024-01-18T22:03:05.127" v="0" actId="478"/>
          <ac:picMkLst>
            <pc:docMk/>
            <pc:sldMk cId="612804852" sldId="256"/>
            <ac:picMk id="2" creationId="{D85E75AC-873B-7512-C1F7-111530C8C3F1}"/>
          </ac:picMkLst>
        </pc:picChg>
        <pc:picChg chg="add mod">
          <ac:chgData name="Wendy Liu" userId="555135d3-8375-474e-9499-bef597c17be0" providerId="ADAL" clId="{428C740B-0213-469B-8347-1239CCDB9DD2}" dt="2024-01-18T22:05:30.083" v="6" actId="14100"/>
          <ac:picMkLst>
            <pc:docMk/>
            <pc:sldMk cId="612804852" sldId="256"/>
            <ac:picMk id="4" creationId="{E4C84F1A-CC33-862A-46CD-3063CFEBC544}"/>
          </ac:picMkLst>
        </pc:picChg>
      </pc:sldChg>
      <pc:sldChg chg="modSp mod">
        <pc:chgData name="Wendy Liu" userId="555135d3-8375-474e-9499-bef597c17be0" providerId="ADAL" clId="{428C740B-0213-469B-8347-1239CCDB9DD2}" dt="2024-01-18T22:37:13.246" v="733" actId="20577"/>
        <pc:sldMkLst>
          <pc:docMk/>
          <pc:sldMk cId="896321597" sldId="257"/>
        </pc:sldMkLst>
        <pc:spChg chg="mod">
          <ac:chgData name="Wendy Liu" userId="555135d3-8375-474e-9499-bef597c17be0" providerId="ADAL" clId="{428C740B-0213-469B-8347-1239CCDB9DD2}" dt="2024-01-18T22:37:13.246" v="733" actId="20577"/>
          <ac:spMkLst>
            <pc:docMk/>
            <pc:sldMk cId="896321597" sldId="257"/>
            <ac:spMk id="7" creationId="{6CADBE11-8D28-C6A9-519F-152850C9266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2863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A33AB-072E-4C96-9ECE-16DCFEB5F1E5}" type="datetimeFigureOut">
              <a:rPr lang="en-NZ" smtClean="0"/>
              <a:t>5/04/2024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1241425"/>
            <a:ext cx="47498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41950" cy="3911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2863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96087-E0D0-4A78-BA5A-6AF6838A27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76832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96087-E0D0-4A78-BA5A-6AF6838A27CC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92270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96087-E0D0-4A78-BA5A-6AF6838A27CC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86802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0152" y="1414127"/>
            <a:ext cx="9180910" cy="300826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152" y="4538404"/>
            <a:ext cx="9180910" cy="208618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5/04/2024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3911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5/04/2024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7735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0120" y="460043"/>
            <a:ext cx="2639511" cy="7322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585" y="460043"/>
            <a:ext cx="7765519" cy="732264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5/04/2024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6884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5/04/2024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7478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209" y="2154192"/>
            <a:ext cx="10558047" cy="359431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209" y="5782512"/>
            <a:ext cx="10558047" cy="189016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5/04/2024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3133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585" y="2300204"/>
            <a:ext cx="5202515" cy="54824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116" y="2300204"/>
            <a:ext cx="5202515" cy="54824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5/04/2024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8761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460041"/>
            <a:ext cx="10558047" cy="16701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179" y="2118189"/>
            <a:ext cx="5178606" cy="10380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179" y="3156279"/>
            <a:ext cx="5178606" cy="46424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115" y="2118189"/>
            <a:ext cx="5204110" cy="10380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115" y="3156279"/>
            <a:ext cx="5204110" cy="46424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5/04/2024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031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5/04/2024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2706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5/04/2024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62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576051"/>
            <a:ext cx="3948110" cy="20161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4111" y="1244112"/>
            <a:ext cx="6197115" cy="61405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179" y="2592229"/>
            <a:ext cx="3948110" cy="4802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5/04/2024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6856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576051"/>
            <a:ext cx="3948110" cy="20161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4111" y="1244112"/>
            <a:ext cx="6197115" cy="614054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179" y="2592229"/>
            <a:ext cx="3948110" cy="4802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5/04/2024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68866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584" y="460041"/>
            <a:ext cx="10558047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584" y="2300204"/>
            <a:ext cx="10558047" cy="5482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585" y="8008709"/>
            <a:ext cx="2754273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54C1C-8B1A-4AE4-B074-FCE5453C6325}" type="datetimeFigureOut">
              <a:rPr lang="en-NZ" smtClean="0"/>
              <a:pPr/>
              <a:t>5/04/2024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903" y="8008709"/>
            <a:ext cx="4131409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5358" y="8008709"/>
            <a:ext cx="2754273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5116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hyperlink" Target="http://www.mairangichurch.org.nz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mailto:office@mairangichurch.org.nz" TargetMode="External"/><Relationship Id="rId7" Type="http://schemas.openxmlformats.org/officeDocument/2006/relationships/hyperlink" Target="mailto:yangjie625@gmai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carolinelagrange7@gmail.com" TargetMode="External"/><Relationship Id="rId5" Type="http://schemas.openxmlformats.org/officeDocument/2006/relationships/hyperlink" Target="mailto:wendy@mairangichurch.org.nz" TargetMode="External"/><Relationship Id="rId10" Type="http://schemas.openxmlformats.org/officeDocument/2006/relationships/image" Target="../media/image6.png"/><Relationship Id="rId4" Type="http://schemas.openxmlformats.org/officeDocument/2006/relationships/hyperlink" Target="mailto:david@mairangichurch.org.nz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374732" y="3370977"/>
            <a:ext cx="5708455" cy="1716799"/>
          </a:xfrm>
        </p:spPr>
        <p:txBody>
          <a:bodyPr anchor="ctr"/>
          <a:lstStyle/>
          <a:p>
            <a:pPr algn="ctr"/>
            <a:r>
              <a:rPr lang="en-NZ" dirty="0"/>
              <a:t>Place for Pic / logo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901610" y="7639390"/>
            <a:ext cx="5020320" cy="406104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050" b="1" dirty="0"/>
              <a:t>欢迎大家加入聚会前祷告会 </a:t>
            </a:r>
            <a:r>
              <a:rPr lang="en-US" altLang="zh-CN" sz="1050" b="1" dirty="0"/>
              <a:t> - </a:t>
            </a:r>
            <a:r>
              <a:rPr lang="zh-CN" altLang="en-US" sz="1050" b="1" dirty="0"/>
              <a:t>主日上午</a:t>
            </a:r>
            <a:r>
              <a:rPr lang="en-US" altLang="zh-CN" sz="1050" b="1" dirty="0"/>
              <a:t>9:30</a:t>
            </a:r>
            <a:r>
              <a:rPr lang="zh-CN" altLang="en-US" sz="1050" b="1" dirty="0"/>
              <a:t>教会副堂</a:t>
            </a:r>
            <a:endParaRPr lang="en-NZ" sz="1050" b="1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050" b="1" dirty="0"/>
              <a:t>教会祷告会每月第一和第三周日晚七点</a:t>
            </a:r>
            <a:endParaRPr lang="en-NZ" altLang="zh-CN" sz="1050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806821" y="1303466"/>
            <a:ext cx="5239985" cy="429119"/>
          </a:xfrm>
        </p:spPr>
        <p:txBody>
          <a:bodyPr>
            <a:normAutofit/>
          </a:bodyPr>
          <a:lstStyle/>
          <a:p>
            <a:pPr algn="ctr"/>
            <a:r>
              <a:rPr lang="zh-CN" altLang="en-US" sz="1800" i="1" dirty="0"/>
              <a:t>認識主更多  傳揚主更多</a:t>
            </a:r>
            <a:endParaRPr lang="en-US" sz="1800" i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806821" y="5167192"/>
            <a:ext cx="5020321" cy="242060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4400" dirty="0">
                <a:latin typeface="+mn-ea"/>
              </a:rPr>
              <a:t>主日崇拜</a:t>
            </a:r>
            <a:endParaRPr lang="en-NZ" altLang="zh-CN" sz="4400" dirty="0">
              <a:latin typeface="+mn-ea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4400" dirty="0">
                <a:latin typeface="+mn-ea"/>
              </a:rPr>
              <a:t>10</a:t>
            </a:r>
            <a:r>
              <a:rPr lang="zh-CN" altLang="en-US" sz="4400" dirty="0">
                <a:latin typeface="+mn-ea"/>
              </a:rPr>
              <a:t>点 </a:t>
            </a:r>
            <a:r>
              <a:rPr lang="en-NZ" altLang="zh-CN" sz="4400" dirty="0">
                <a:latin typeface="+mn-ea"/>
              </a:rPr>
              <a:t>(</a:t>
            </a:r>
            <a:r>
              <a:rPr lang="zh-CN" altLang="en-US" sz="4400" dirty="0">
                <a:latin typeface="+mn-ea"/>
              </a:rPr>
              <a:t>含线上直播）</a:t>
            </a:r>
            <a:endParaRPr lang="en-NZ" altLang="zh-CN" sz="1600" b="1" dirty="0">
              <a:latin typeface="+mn-ea"/>
            </a:endParaRPr>
          </a:p>
          <a:p>
            <a:pPr marL="0" indent="0" algn="ctr">
              <a:buNone/>
            </a:pPr>
            <a:endParaRPr lang="en-US" altLang="zh-CN" sz="40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主题：前往以马忤斯之路</a:t>
            </a:r>
            <a:endParaRPr lang="en-NZ" altLang="zh-CN" sz="8000" b="1" dirty="0">
              <a:latin typeface="+mn-ea"/>
            </a:endParaRPr>
          </a:p>
          <a:p>
            <a:pPr marL="0" indent="0" algn="ctr">
              <a:buNone/>
            </a:pPr>
            <a:endParaRPr lang="en-NZ" altLang="zh-CN" sz="32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经文</a:t>
            </a:r>
            <a:r>
              <a:rPr lang="en-NZ" altLang="zh-CN" sz="8000" b="1" dirty="0">
                <a:latin typeface="+mn-ea"/>
              </a:rPr>
              <a:t>:  </a:t>
            </a:r>
            <a:r>
              <a:rPr lang="zh-CN" altLang="en-US" sz="8000" b="1" dirty="0">
                <a:latin typeface="+mn-ea"/>
              </a:rPr>
              <a:t>路加福音 </a:t>
            </a:r>
            <a:r>
              <a:rPr lang="en-US" altLang="zh-CN" sz="8000" b="1" dirty="0">
                <a:latin typeface="+mn-ea"/>
              </a:rPr>
              <a:t>24</a:t>
            </a:r>
            <a:r>
              <a:rPr lang="zh-CN" altLang="en-US" sz="8000" b="1" dirty="0">
                <a:latin typeface="+mn-ea"/>
              </a:rPr>
              <a:t>：</a:t>
            </a:r>
            <a:r>
              <a:rPr lang="en-US" altLang="zh-CN" sz="8000" b="1" dirty="0">
                <a:latin typeface="+mn-ea"/>
              </a:rPr>
              <a:t>13-35</a:t>
            </a:r>
          </a:p>
          <a:p>
            <a:pPr marL="0" indent="0" algn="ctr">
              <a:buNone/>
            </a:pPr>
            <a:r>
              <a:rPr lang="zh-CN" altLang="en-US" sz="3200" b="1" dirty="0">
                <a:latin typeface="+mn-ea"/>
              </a:rPr>
              <a:t>  </a:t>
            </a:r>
            <a:endParaRPr lang="en-NZ" altLang="zh-CN" sz="32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讲员：</a:t>
            </a:r>
            <a:r>
              <a:rPr lang="en-NZ" altLang="zh-CN" sz="8000" b="1" dirty="0">
                <a:latin typeface="+mn-ea"/>
              </a:rPr>
              <a:t>Pastor Bijoy</a:t>
            </a:r>
          </a:p>
          <a:p>
            <a:pPr marL="0" indent="0" algn="ctr">
              <a:buNone/>
            </a:pPr>
            <a:endParaRPr lang="en-NZ" altLang="zh-CN" sz="8000" b="1" dirty="0">
              <a:latin typeface="+mn-ea"/>
            </a:endParaRPr>
          </a:p>
          <a:p>
            <a:pPr marL="0" indent="0" algn="ctr">
              <a:buNone/>
            </a:pPr>
            <a:endParaRPr lang="en-NZ" altLang="zh-CN" sz="8000" b="1" dirty="0">
              <a:latin typeface="+mn-ea"/>
            </a:endParaRPr>
          </a:p>
        </p:txBody>
      </p:sp>
      <p:pic>
        <p:nvPicPr>
          <p:cNvPr id="9" name="Picture 8" descr="MCC13478 - Mairangi Bay Church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2" t="16209" r="-12370" b="23723"/>
          <a:stretch>
            <a:fillRect/>
          </a:stretch>
        </p:blipFill>
        <p:spPr bwMode="auto">
          <a:xfrm>
            <a:off x="7306966" y="48332"/>
            <a:ext cx="4601711" cy="11249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Rectangle 26"/>
          <p:cNvSpPr/>
          <p:nvPr/>
        </p:nvSpPr>
        <p:spPr>
          <a:xfrm>
            <a:off x="6901610" y="2049979"/>
            <a:ext cx="50203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ln w="0"/>
              </a:rPr>
              <a:t>教会周报</a:t>
            </a:r>
            <a:r>
              <a:rPr lang="en-US" sz="2000" dirty="0">
                <a:ln w="0"/>
              </a:rPr>
              <a:t> </a:t>
            </a:r>
          </a:p>
          <a:p>
            <a:pPr algn="ctr"/>
            <a:r>
              <a:rPr lang="en-US" sz="2400" b="1" dirty="0">
                <a:ln w="0"/>
              </a:rPr>
              <a:t>20</a:t>
            </a:r>
            <a:r>
              <a:rPr lang="en-US" altLang="zh-CN" sz="2400" b="1" dirty="0">
                <a:ln w="0"/>
              </a:rPr>
              <a:t>24 </a:t>
            </a:r>
            <a:r>
              <a:rPr lang="zh-CN" altLang="en-US" sz="2400" b="1" dirty="0">
                <a:ln w="0"/>
              </a:rPr>
              <a:t>年</a:t>
            </a:r>
            <a:r>
              <a:rPr lang="en-NZ" altLang="zh-CN" sz="2400" b="1" dirty="0">
                <a:ln w="0"/>
              </a:rPr>
              <a:t> 4 </a:t>
            </a:r>
            <a:r>
              <a:rPr lang="zh-CN" altLang="en-US" sz="2400" b="1" dirty="0">
                <a:ln w="0"/>
              </a:rPr>
              <a:t>月</a:t>
            </a:r>
            <a:r>
              <a:rPr lang="en-NZ" altLang="zh-CN" sz="2400" b="1" dirty="0">
                <a:ln w="0"/>
              </a:rPr>
              <a:t> 7 </a:t>
            </a:r>
            <a:r>
              <a:rPr lang="zh-CN" altLang="en-US" sz="2400" b="1" dirty="0">
                <a:ln w="0"/>
              </a:rPr>
              <a:t>日</a:t>
            </a:r>
            <a:endParaRPr lang="en-US" sz="2400" b="1" dirty="0">
              <a:ln w="0"/>
            </a:endParaRPr>
          </a:p>
        </p:txBody>
      </p:sp>
      <p:sp>
        <p:nvSpPr>
          <p:cNvPr id="1025" name="TextBox 1024"/>
          <p:cNvSpPr txBox="1"/>
          <p:nvPr/>
        </p:nvSpPr>
        <p:spPr>
          <a:xfrm>
            <a:off x="6979653" y="8058858"/>
            <a:ext cx="5256336" cy="406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000" dirty="0"/>
              <a:t>49 </a:t>
            </a:r>
            <a:r>
              <a:rPr lang="en-NZ" sz="1000" dirty="0" err="1"/>
              <a:t>Maxwelton</a:t>
            </a:r>
            <a:r>
              <a:rPr lang="en-NZ" sz="1000" dirty="0"/>
              <a:t> Drive, Mairangi Bay, North Shore, Auckland 0630 </a:t>
            </a:r>
          </a:p>
          <a:p>
            <a:pPr algn="ctr"/>
            <a:r>
              <a:rPr lang="zh-CN" altLang="en-US" sz="1000" dirty="0"/>
              <a:t>电话</a:t>
            </a:r>
            <a:r>
              <a:rPr lang="en-NZ" sz="1000" dirty="0"/>
              <a:t> 09 478-6314, </a:t>
            </a:r>
            <a:r>
              <a:rPr lang="zh-CN" altLang="en-US" sz="1000" dirty="0"/>
              <a:t>教会网站</a:t>
            </a:r>
            <a:r>
              <a:rPr lang="en-NZ" sz="1000" dirty="0"/>
              <a:t>: </a:t>
            </a:r>
            <a:r>
              <a:rPr lang="en-NZ" sz="1000" dirty="0">
                <a:hlinkClick r:id="rId4"/>
              </a:rPr>
              <a:t>www.mairangichurch.org.nz</a:t>
            </a:r>
            <a:r>
              <a:rPr lang="en-NZ" sz="1000" dirty="0"/>
              <a:t>, </a:t>
            </a:r>
            <a:r>
              <a:rPr lang="zh-CN" altLang="en-US" sz="1000" dirty="0"/>
              <a:t>电邮</a:t>
            </a:r>
            <a:r>
              <a:rPr lang="en-NZ" sz="1000" dirty="0"/>
              <a:t>: office@mairangichurch.org.nz</a:t>
            </a:r>
          </a:p>
        </p:txBody>
      </p:sp>
      <p:pic>
        <p:nvPicPr>
          <p:cNvPr id="22" name="Picture 27">
            <a:extLst>
              <a:ext uri="{FF2B5EF4-FFF2-40B4-BE49-F238E27FC236}">
                <a16:creationId xmlns:a16="http://schemas.microsoft.com/office/drawing/2014/main" id="{8A5F9123-AE0E-47F1-BCDA-32FDB36A3E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04345" y="3080083"/>
            <a:ext cx="5252834" cy="200769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E6E4F4B-8200-4165-9A96-59B96300EBC4}"/>
              </a:ext>
            </a:extLst>
          </p:cNvPr>
          <p:cNvSpPr txBox="1"/>
          <p:nvPr/>
        </p:nvSpPr>
        <p:spPr>
          <a:xfrm>
            <a:off x="63185" y="27871"/>
            <a:ext cx="6165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为万国祷告 </a:t>
            </a:r>
            <a:r>
              <a:rPr lang="zh-CN" altLang="en-US" sz="1100" b="1" i="1" dirty="0"/>
              <a:t>“在列邦中述说他的荣耀！在万民中述说他的奇事！诗</a:t>
            </a:r>
            <a:r>
              <a:rPr lang="en-US" altLang="zh-CN" sz="1100" b="1" i="1" dirty="0"/>
              <a:t>96</a:t>
            </a:r>
            <a:r>
              <a:rPr lang="zh-CN" altLang="en-US" sz="1100" b="1" i="1" dirty="0"/>
              <a:t>：</a:t>
            </a:r>
            <a:r>
              <a:rPr lang="en-US" altLang="zh-CN" sz="1100" b="1" i="1" dirty="0"/>
              <a:t>3</a:t>
            </a:r>
            <a:r>
              <a:rPr lang="zh-CN" altLang="en-US" sz="1100" b="1" i="1" dirty="0"/>
              <a:t>”</a:t>
            </a:r>
            <a:endParaRPr lang="en-NZ" sz="1100" b="1" i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F86DD57-8316-4ED3-8E5A-5606CDF18D45}"/>
              </a:ext>
            </a:extLst>
          </p:cNvPr>
          <p:cNvSpPr txBox="1"/>
          <p:nvPr/>
        </p:nvSpPr>
        <p:spPr>
          <a:xfrm>
            <a:off x="3363159" y="388396"/>
            <a:ext cx="2446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i="1" dirty="0"/>
              <a:t>由 </a:t>
            </a:r>
            <a:r>
              <a:rPr lang="zh-CN" altLang="en-US" sz="1200" b="1" i="1" dirty="0"/>
              <a:t>约书亚计划</a:t>
            </a:r>
            <a:r>
              <a:rPr lang="zh-CN" altLang="en-US" sz="1200" i="1" dirty="0"/>
              <a:t>  </a:t>
            </a:r>
            <a:r>
              <a:rPr lang="en-US" altLang="zh-CN" sz="1200" b="1" i="1" dirty="0"/>
              <a:t>Joshua Project</a:t>
            </a:r>
            <a:r>
              <a:rPr lang="zh-CN" altLang="en-US" sz="1200" i="1" dirty="0"/>
              <a:t>提供</a:t>
            </a:r>
            <a:endParaRPr lang="en-NZ" sz="1200" b="1" i="1" dirty="0"/>
          </a:p>
        </p:txBody>
      </p:sp>
      <p:sp>
        <p:nvSpPr>
          <p:cNvPr id="16" name="TextBox 29">
            <a:extLst>
              <a:ext uri="{FF2B5EF4-FFF2-40B4-BE49-F238E27FC236}">
                <a16:creationId xmlns:a16="http://schemas.microsoft.com/office/drawing/2014/main" id="{9FCAAC8D-B927-0B64-E857-12FFB3CD895E}"/>
              </a:ext>
            </a:extLst>
          </p:cNvPr>
          <p:cNvSpPr txBox="1"/>
          <p:nvPr/>
        </p:nvSpPr>
        <p:spPr>
          <a:xfrm>
            <a:off x="150902" y="6276273"/>
            <a:ext cx="5878972" cy="2339102"/>
          </a:xfrm>
          <a:prstGeom prst="rect">
            <a:avLst/>
          </a:prstGeom>
          <a:solidFill>
            <a:srgbClr val="D9D9D9">
              <a:alpha val="50000"/>
            </a:srgbClr>
          </a:soli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400" b="1" u="sng" dirty="0"/>
              <a:t>本周经文（和合本</a:t>
            </a:r>
            <a:r>
              <a:rPr lang="en-NZ" altLang="zh-CN" sz="1400" b="1" u="sng" dirty="0"/>
              <a:t>) </a:t>
            </a:r>
            <a:r>
              <a:rPr lang="en-US" altLang="zh-CN" sz="1400" b="1" u="sng" dirty="0"/>
              <a:t>—</a:t>
            </a:r>
            <a:r>
              <a:rPr lang="zh-CN" altLang="en-US" sz="1400" b="1" u="sng" dirty="0"/>
              <a:t>路加福音 </a:t>
            </a:r>
            <a:r>
              <a:rPr lang="en-US" altLang="zh-CN" sz="1400" b="1" u="sng" dirty="0"/>
              <a:t>24</a:t>
            </a:r>
            <a:r>
              <a:rPr lang="zh-CN" altLang="en-US" sz="1400" b="1" u="sng" dirty="0"/>
              <a:t>：</a:t>
            </a:r>
            <a:r>
              <a:rPr lang="en-US" altLang="zh-CN" sz="1400" b="1" u="sng" dirty="0"/>
              <a:t>13-27</a:t>
            </a:r>
            <a:r>
              <a:rPr lang="en-NZ" altLang="zh-CN" sz="500" b="1" u="sng" dirty="0"/>
              <a:t>  </a:t>
            </a:r>
            <a:r>
              <a:rPr lang="zh-CN" altLang="en-US" sz="1100" dirty="0"/>
              <a:t>正当那日，门徒中有两个人往一个村子去；这村子名叫以马忤斯，离耶路撒冷约有二十五里。</a:t>
            </a:r>
            <a:r>
              <a:rPr lang="en-US" altLang="zh-CN" sz="1100" dirty="0"/>
              <a:t>14</a:t>
            </a:r>
            <a:r>
              <a:rPr lang="zh-CN" altLang="en-US" sz="1100" dirty="0"/>
              <a:t>他们彼此谈论所遇见的这一切事。</a:t>
            </a:r>
            <a:r>
              <a:rPr lang="en-US" altLang="zh-CN" sz="1100" dirty="0"/>
              <a:t>15</a:t>
            </a:r>
            <a:r>
              <a:rPr lang="zh-CN" altLang="en-US" sz="1100" dirty="0"/>
              <a:t>正谈论相问的时候，耶稣亲自就近他们，和他们同行；</a:t>
            </a:r>
            <a:r>
              <a:rPr lang="en-US" altLang="zh-CN" sz="1100" dirty="0"/>
              <a:t>16</a:t>
            </a:r>
            <a:r>
              <a:rPr lang="zh-CN" altLang="en-US" sz="1100" dirty="0"/>
              <a:t>只是他们的眼睛迷糊了，不认识他。</a:t>
            </a:r>
            <a:r>
              <a:rPr lang="en-US" altLang="zh-CN" sz="1100" dirty="0"/>
              <a:t>17</a:t>
            </a:r>
            <a:r>
              <a:rPr lang="zh-CN" altLang="en-US" sz="1100" dirty="0"/>
              <a:t>耶稣对他们说：你们走路彼此谈论的是甚麽事呢？他们就站住，脸上带着愁容。</a:t>
            </a:r>
            <a:r>
              <a:rPr lang="en-US" altLang="zh-CN" sz="1100" dirty="0"/>
              <a:t>18</a:t>
            </a:r>
            <a:r>
              <a:rPr lang="zh-CN" altLang="en-US" sz="1100" dirty="0"/>
              <a:t>二人中有一个名叫革流巴的回答说：你在耶路撒冷作客，还不知道这几天在那里所出的事麽？</a:t>
            </a:r>
            <a:r>
              <a:rPr lang="en-US" altLang="zh-CN" sz="1100" dirty="0"/>
              <a:t>19</a:t>
            </a:r>
            <a:r>
              <a:rPr lang="zh-CN" altLang="en-US" sz="1100" dirty="0"/>
              <a:t>耶稣说：甚麽事呢？他们说：就是拿撒勒人耶稣的事。他是个先知，在神和众百姓面前，说话行事都有大能。</a:t>
            </a:r>
            <a:r>
              <a:rPr lang="en-US" altLang="zh-CN" sz="1100" dirty="0"/>
              <a:t>20</a:t>
            </a:r>
            <a:r>
              <a:rPr lang="zh-CN" altLang="en-US" sz="1100" dirty="0"/>
              <a:t>祭司长和我们的官府竟把他解去，定了死罪，钉在十字架上。</a:t>
            </a:r>
            <a:r>
              <a:rPr lang="en-US" altLang="zh-CN" sz="1100" dirty="0"/>
              <a:t>21</a:t>
            </a:r>
            <a:r>
              <a:rPr lang="zh-CN" altLang="en-US" sz="1100" dirty="0"/>
              <a:t>但我们素来所盼望、要赎以色列民的就是他！不但如此，而且这事成就，现在已经三天了。</a:t>
            </a:r>
            <a:r>
              <a:rPr lang="en-US" altLang="zh-CN" sz="1100" dirty="0"/>
              <a:t>22</a:t>
            </a:r>
            <a:r>
              <a:rPr lang="zh-CN" altLang="en-US" sz="1100" dirty="0"/>
              <a:t>再者，我们中间有几个妇女使我们惊奇；他们清早到了坟墓那里，</a:t>
            </a:r>
            <a:r>
              <a:rPr lang="en-US" altLang="zh-CN" sz="1100" dirty="0"/>
              <a:t>23</a:t>
            </a:r>
            <a:r>
              <a:rPr lang="zh-CN" altLang="en-US" sz="1100" dirty="0"/>
              <a:t>不见他的身体，就回来告诉我们，说看见了天使显现，说他活了。</a:t>
            </a:r>
            <a:r>
              <a:rPr lang="en-US" altLang="zh-CN" sz="1100" dirty="0"/>
              <a:t>24</a:t>
            </a:r>
            <a:r>
              <a:rPr lang="zh-CN" altLang="en-US" sz="1100" dirty="0"/>
              <a:t>又有我们的几个人往坟墓那里去，所遇见的正如妇女们所说的，只是没有看见他。</a:t>
            </a:r>
            <a:r>
              <a:rPr lang="en-US" altLang="zh-CN" sz="1100" dirty="0"/>
              <a:t>25</a:t>
            </a:r>
            <a:r>
              <a:rPr lang="zh-CN" altLang="en-US" sz="1100" dirty="0"/>
              <a:t>耶稣对他们说：无知的人哪，先知所说的一切话，你们的心信得太迟钝了。</a:t>
            </a:r>
            <a:r>
              <a:rPr lang="en-US" altLang="zh-CN" sz="1100" dirty="0"/>
              <a:t>26</a:t>
            </a:r>
            <a:r>
              <a:rPr lang="zh-CN" altLang="en-US" sz="1100" dirty="0"/>
              <a:t>基督这样受害，又进入他的荣耀，岂不是应当的麽？</a:t>
            </a:r>
            <a:r>
              <a:rPr lang="en-US" altLang="zh-CN" sz="1100" dirty="0"/>
              <a:t>27</a:t>
            </a:r>
            <a:r>
              <a:rPr lang="zh-CN" altLang="en-US" sz="1100" dirty="0"/>
              <a:t>於是从摩西和众先知起，凡经上所指着自己的话都给他们讲解明白了。</a:t>
            </a:r>
            <a:endParaRPr lang="en-NZ" altLang="zh-CN" sz="11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4D42518-B84B-D4BF-109A-17237191FE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403286"/>
              </p:ext>
            </p:extLst>
          </p:nvPr>
        </p:nvGraphicFramePr>
        <p:xfrm>
          <a:off x="4264595" y="3127744"/>
          <a:ext cx="1730971" cy="3373206"/>
        </p:xfrm>
        <a:graphic>
          <a:graphicData uri="http://schemas.openxmlformats.org/drawingml/2006/table">
            <a:tbl>
              <a:tblPr/>
              <a:tblGrid>
                <a:gridCol w="892327">
                  <a:extLst>
                    <a:ext uri="{9D8B030D-6E8A-4147-A177-3AD203B41FA5}">
                      <a16:colId xmlns:a16="http://schemas.microsoft.com/office/drawing/2014/main" val="3323041517"/>
                    </a:ext>
                  </a:extLst>
                </a:gridCol>
                <a:gridCol w="838644">
                  <a:extLst>
                    <a:ext uri="{9D8B030D-6E8A-4147-A177-3AD203B41FA5}">
                      <a16:colId xmlns:a16="http://schemas.microsoft.com/office/drawing/2014/main" val="990777293"/>
                    </a:ext>
                  </a:extLst>
                </a:gridCol>
              </a:tblGrid>
              <a:tr h="292553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总人口数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Z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962,000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98535642"/>
                  </a:ext>
                </a:extLst>
              </a:tr>
              <a:tr h="292553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世界人口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Z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1,000,300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23523312"/>
                  </a:ext>
                </a:extLst>
              </a:tr>
              <a:tr h="418687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主要语言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0" dirty="0" err="1"/>
                        <a:t>K</a:t>
                      </a:r>
                      <a:r>
                        <a:rPr lang="en-US" altLang="zh-CN" sz="1100" b="0" i="0" dirty="0" err="1"/>
                        <a:t>anembu</a:t>
                      </a:r>
                      <a:endParaRPr lang="en-US" sz="1100" b="0" i="0" dirty="0"/>
                    </a:p>
                  </a:txBody>
                  <a:tcPr marL="16898" marR="16898" marT="16898" marB="1689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778431"/>
                  </a:ext>
                </a:extLst>
              </a:tr>
              <a:tr h="292553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主要宗教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b="0" i="0" dirty="0">
                          <a:effectLst/>
                        </a:rPr>
                        <a:t>伊斯兰教</a:t>
                      </a:r>
                      <a:endParaRPr lang="en-NZ" sz="1100" b="0" i="0" dirty="0">
                        <a:effectLst/>
                      </a:endParaRPr>
                    </a:p>
                  </a:txBody>
                  <a:tcPr marL="16898" marR="16898" marT="16898" marB="1689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9795340"/>
                  </a:ext>
                </a:extLst>
              </a:tr>
              <a:tr h="453324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圣经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部分书卷</a:t>
                      </a:r>
                      <a:endParaRPr lang="en-US" alt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4984707"/>
                  </a:ext>
                </a:extLst>
              </a:tr>
              <a:tr h="292553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线上语音</a:t>
                      </a:r>
                      <a:r>
                        <a:rPr lang="en-NZ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NT: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无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0562005"/>
                  </a:ext>
                </a:extLst>
              </a:tr>
              <a:tr h="292553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耶穌传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78649157"/>
                  </a:ext>
                </a:extLst>
              </a:tr>
              <a:tr h="292553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录音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877925"/>
                  </a:ext>
                </a:extLst>
              </a:tr>
              <a:tr h="453324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基督的追随者</a:t>
                      </a:r>
                      <a:r>
                        <a:rPr lang="en-US" altLang="zh-TW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TW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少于</a:t>
                      </a:r>
                      <a:r>
                        <a:rPr lang="en-NZ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0.2%</a:t>
                      </a:r>
                      <a:endParaRPr lang="zh-TW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36228248"/>
                  </a:ext>
                </a:extLst>
              </a:tr>
              <a:tr h="292553">
                <a:tc>
                  <a:txBody>
                    <a:bodyPr/>
                    <a:lstStyle/>
                    <a:p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4602482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4E92E96-EB3F-61BE-BD62-ECEDF407A4A0}"/>
              </a:ext>
            </a:extLst>
          </p:cNvPr>
          <p:cNvSpPr txBox="1"/>
          <p:nvPr/>
        </p:nvSpPr>
        <p:spPr>
          <a:xfrm>
            <a:off x="150902" y="426338"/>
            <a:ext cx="244650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CN" altLang="en-US" sz="1400" b="1" dirty="0">
                <a:effectLst/>
              </a:rPr>
              <a:t> 卡宁布人 在 乍得</a:t>
            </a:r>
          </a:p>
          <a:p>
            <a:pPr algn="l"/>
            <a:endParaRPr lang="zh-CN" altLang="en-US" sz="1000" b="1" dirty="0">
              <a:effectLst/>
            </a:endParaRPr>
          </a:p>
          <a:p>
            <a:pPr algn="l"/>
            <a:r>
              <a:rPr lang="zh-CN" altLang="en-US" sz="1200" dirty="0">
                <a:effectLst/>
              </a:rPr>
              <a:t>直到</a:t>
            </a:r>
            <a:r>
              <a:rPr lang="en-US" altLang="zh-CN" sz="1200" dirty="0">
                <a:effectLst/>
              </a:rPr>
              <a:t>12</a:t>
            </a:r>
            <a:r>
              <a:rPr lang="zh-CN" altLang="en-US" sz="1200" dirty="0">
                <a:effectLst/>
              </a:rPr>
              <a:t>世纪，卡嫩布人是撒哈拉沙漠以南最强大的群体，他们的帝国在</a:t>
            </a:r>
            <a:r>
              <a:rPr lang="en-US" altLang="zh-CN" sz="1200" dirty="0">
                <a:effectLst/>
              </a:rPr>
              <a:t>15</a:t>
            </a:r>
            <a:r>
              <a:rPr lang="zh-CN" altLang="en-US" sz="1200" dirty="0">
                <a:effectLst/>
              </a:rPr>
              <a:t>世纪迅速衰落。如今丰富的泡碱</a:t>
            </a:r>
            <a:r>
              <a:rPr lang="en-US" altLang="zh-CN" sz="1200" dirty="0">
                <a:effectLst/>
              </a:rPr>
              <a:t>/</a:t>
            </a:r>
            <a:r>
              <a:rPr lang="zh-CN" altLang="en-US" sz="1200" dirty="0">
                <a:effectLst/>
              </a:rPr>
              <a:t>天然碳酸钠（</a:t>
            </a:r>
            <a:r>
              <a:rPr lang="en-US" altLang="zh-CN" sz="1200" dirty="0">
                <a:effectLst/>
              </a:rPr>
              <a:t>natron</a:t>
            </a:r>
            <a:r>
              <a:rPr lang="zh-CN" altLang="en-US" sz="1200" dirty="0">
                <a:effectLst/>
              </a:rPr>
              <a:t>）矿藏分散在乍得</a:t>
            </a:r>
            <a:r>
              <a:rPr lang="en-US" altLang="zh-CN" sz="1200" dirty="0">
                <a:effectLst/>
              </a:rPr>
              <a:t>3</a:t>
            </a:r>
            <a:r>
              <a:rPr lang="zh-CN" altLang="en-US" sz="1200" dirty="0">
                <a:effectLst/>
              </a:rPr>
              <a:t>万多英亩的土地上，而它们是在卡嫩布人拥有的大部分盐矿中发现的。虽然大多数卡嫩布人是农民，但许多人以开采泡碱为生。卡嫩布人生活在乍得西北部的沙漠地区，由于该地区每年的降雨量不足</a:t>
            </a:r>
            <a:r>
              <a:rPr lang="en-US" altLang="zh-CN" sz="1200" dirty="0">
                <a:effectLst/>
              </a:rPr>
              <a:t>12</a:t>
            </a:r>
            <a:r>
              <a:rPr lang="zh-CN" altLang="en-US" sz="1200" dirty="0">
                <a:effectLst/>
              </a:rPr>
              <a:t>英寸，耕作非常困难。</a:t>
            </a:r>
          </a:p>
        </p:txBody>
      </p:sp>
      <p:pic>
        <p:nvPicPr>
          <p:cNvPr id="1026" name="Picture 2" descr="Map of Kanembu in Chad">
            <a:extLst>
              <a:ext uri="{FF2B5EF4-FFF2-40B4-BE49-F238E27FC236}">
                <a16:creationId xmlns:a16="http://schemas.microsoft.com/office/drawing/2014/main" id="{3598FDEB-1E0C-47B5-800A-96D1CF7C12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572" y="683662"/>
            <a:ext cx="3480930" cy="2348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C16D007-E5C9-E670-323F-53CF8330ABE8}"/>
              </a:ext>
            </a:extLst>
          </p:cNvPr>
          <p:cNvSpPr txBox="1"/>
          <p:nvPr/>
        </p:nvSpPr>
        <p:spPr>
          <a:xfrm>
            <a:off x="150902" y="2883703"/>
            <a:ext cx="3924403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zh-CN" altLang="en-US" sz="1200" dirty="0">
              <a:effectLst/>
            </a:endParaRPr>
          </a:p>
          <a:p>
            <a:pPr algn="l"/>
            <a:r>
              <a:rPr lang="zh-CN" altLang="en-US" sz="1200" b="1" u="sng" dirty="0">
                <a:effectLst/>
              </a:rPr>
              <a:t>事工阻礙</a:t>
            </a:r>
            <a:r>
              <a:rPr lang="en-US" altLang="zh-CN" sz="1200" b="1" u="sng" dirty="0">
                <a:effectLst/>
              </a:rPr>
              <a:t>: </a:t>
            </a:r>
            <a:r>
              <a:rPr lang="zh-CN" altLang="en-US" sz="1200" dirty="0">
                <a:effectLst/>
              </a:rPr>
              <a:t>当地人讲卡嫩布语，这是一种有各种方言的坎努里语言（</a:t>
            </a:r>
            <a:r>
              <a:rPr lang="en-US" altLang="zh-CN" sz="1200" dirty="0">
                <a:effectLst/>
              </a:rPr>
              <a:t>Kanuri</a:t>
            </a:r>
            <a:r>
              <a:rPr lang="zh-CN" altLang="en-US" sz="1200" dirty="0">
                <a:effectLst/>
              </a:rPr>
              <a:t>）。识字的人会阅读和书写伊斯兰学校教的阿拉伯语。只有部分</a:t>
            </a:r>
            <a:r>
              <a:rPr lang="en-US" altLang="zh-CN" sz="1200" dirty="0">
                <a:effectLst/>
              </a:rPr>
              <a:t>《</a:t>
            </a:r>
            <a:r>
              <a:rPr lang="zh-CN" altLang="en-US" sz="1200" dirty="0">
                <a:effectLst/>
              </a:rPr>
              <a:t>圣经</a:t>
            </a:r>
            <a:r>
              <a:rPr lang="en-US" altLang="zh-CN" sz="1200" dirty="0">
                <a:effectLst/>
              </a:rPr>
              <a:t>》</a:t>
            </a:r>
            <a:r>
              <a:rPr lang="zh-CN" altLang="en-US" sz="1200" dirty="0">
                <a:effectLst/>
              </a:rPr>
              <a:t>有他们的语言版本。</a:t>
            </a:r>
          </a:p>
          <a:p>
            <a:pPr algn="l"/>
            <a:endParaRPr lang="zh-CN" altLang="en-US" sz="1200" dirty="0">
              <a:effectLst/>
            </a:endParaRPr>
          </a:p>
          <a:p>
            <a:pPr algn="l"/>
            <a:r>
              <a:rPr lang="zh-CN" altLang="en-US" sz="1200" b="1" u="sng" dirty="0">
                <a:effectLst/>
              </a:rPr>
              <a:t>外展创意想法</a:t>
            </a:r>
            <a:r>
              <a:rPr lang="en-US" altLang="zh-CN" sz="1200" b="1" u="sng" dirty="0">
                <a:effectLst/>
              </a:rPr>
              <a:t>: </a:t>
            </a:r>
            <a:r>
              <a:rPr lang="zh-CN" altLang="en-US" sz="1200" dirty="0">
                <a:effectLst/>
              </a:rPr>
              <a:t>信徒可以使用全球录音网络（</a:t>
            </a:r>
            <a:r>
              <a:rPr lang="en-US" altLang="zh-CN" sz="1200" dirty="0">
                <a:effectLst/>
              </a:rPr>
              <a:t>Global Recordings Network</a:t>
            </a:r>
            <a:r>
              <a:rPr lang="zh-CN" altLang="en-US" sz="1200" dirty="0">
                <a:effectLst/>
              </a:rPr>
              <a:t>）的卡嫩布语录音，来帮助卡嫩布人理解耶稣为他们所做的事情。</a:t>
            </a:r>
          </a:p>
          <a:p>
            <a:pPr algn="l"/>
            <a:endParaRPr lang="zh-CN" altLang="en-US" sz="1200" dirty="0">
              <a:effectLst/>
            </a:endParaRPr>
          </a:p>
          <a:p>
            <a:pPr algn="l"/>
            <a:r>
              <a:rPr lang="zh-CN" altLang="en-US" sz="1200" b="1" u="sng" dirty="0">
                <a:effectLst/>
              </a:rPr>
              <a:t>经文焦点</a:t>
            </a:r>
            <a:r>
              <a:rPr lang="en-US" altLang="zh-CN" sz="1200" b="1" u="sng" dirty="0">
                <a:effectLst/>
              </a:rPr>
              <a:t>: </a:t>
            </a:r>
            <a:r>
              <a:rPr lang="en-US" altLang="zh-CN" sz="1200" dirty="0">
                <a:effectLst/>
              </a:rPr>
              <a:t>"</a:t>
            </a:r>
            <a:r>
              <a:rPr lang="zh-CN" altLang="en-US" sz="1200" dirty="0">
                <a:effectLst/>
              </a:rPr>
              <a:t>全 地 都 当 向 神 欢 呼 ！歌 颂 他 名 的 荣 耀 ！ 用 赞 美 的 言 语 将 他 的 荣 耀 发 明 ！</a:t>
            </a:r>
            <a:r>
              <a:rPr lang="en-US" altLang="zh-CN" sz="1200" dirty="0">
                <a:effectLst/>
              </a:rPr>
              <a:t>“ - </a:t>
            </a:r>
            <a:r>
              <a:rPr lang="zh-CN" altLang="en-US" sz="1200" dirty="0">
                <a:effectLst/>
              </a:rPr>
              <a:t>诗篇 </a:t>
            </a:r>
            <a:r>
              <a:rPr lang="en-US" altLang="zh-CN" sz="1200" dirty="0">
                <a:effectLst/>
              </a:rPr>
              <a:t>66:1-2</a:t>
            </a:r>
          </a:p>
          <a:p>
            <a:pPr algn="l"/>
            <a:endParaRPr lang="en-US" altLang="zh-CN" sz="1200" dirty="0">
              <a:effectLst/>
            </a:endParaRPr>
          </a:p>
          <a:p>
            <a:pPr algn="l"/>
            <a:r>
              <a:rPr lang="zh-CN" altLang="en-US" sz="1200" b="1" u="sng" dirty="0">
                <a:effectLst/>
              </a:rPr>
              <a:t>祷告重点：</a:t>
            </a:r>
            <a:r>
              <a:rPr lang="zh-CN" altLang="en-US" sz="1200" dirty="0">
                <a:effectLst/>
              </a:rPr>
              <a:t>愿这个未得之民群体中的许多人，很快便这样做！求主让少数卡嫩布信徒能让圣灵的光透过他们照耀，吸引其他人到他们的救主面前。 求神兴起坚固的地方教会，在卡嫩布人当中建立另外的教会。 求圣灵软化卡嫩布人的心，让他们归向基督。 求主让卡嫩布人能接受祂的教导，激起归向基督运动。 </a:t>
            </a:r>
          </a:p>
        </p:txBody>
      </p:sp>
    </p:spTree>
    <p:extLst>
      <p:ext uri="{BB962C8B-B14F-4D97-AF65-F5344CB8AC3E}">
        <p14:creationId xmlns:p14="http://schemas.microsoft.com/office/powerpoint/2010/main" val="612804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44" y="237440"/>
            <a:ext cx="5717821" cy="998115"/>
          </a:xfrm>
        </p:spPr>
        <p:txBody>
          <a:bodyPr>
            <a:noAutofit/>
          </a:bodyPr>
          <a:lstStyle/>
          <a:p>
            <a:pPr algn="just"/>
            <a:r>
              <a:rPr lang="zh-CN" altLang="en-US" sz="1400" u="sng" dirty="0"/>
              <a:t>欢迎来到麦朗依湾社区教会</a:t>
            </a:r>
            <a:r>
              <a:rPr lang="en-US" sz="1400" u="sng" dirty="0"/>
              <a:t> (MBCC)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0" dirty="0"/>
              <a:t>如果您是第一次来到我们当中参加我们的主日崇拜，请在聚会结束后到我们的欢迎角，我们将非常乐意回答您有关教会的问题。我们是个国际性多元文化教会，每周迎接来自各国的家庭和个人，向各样语言和文化背景的会众开放。</a:t>
            </a:r>
            <a:endParaRPr lang="en-NZ" altLang="zh-CN" sz="1200" b="0" dirty="0"/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ja-JP" altLang="en-US" sz="1200" b="0" dirty="0"/>
              <a:t>欢迎中国朋友参加</a:t>
            </a:r>
            <a:r>
              <a:rPr lang="en-ZW" sz="1200" b="0" dirty="0"/>
              <a:t>. </a:t>
            </a:r>
            <a:r>
              <a:rPr lang="ja-JP" altLang="en-US" sz="1200" b="0" dirty="0"/>
              <a:t>どの国の方も大歓迎します。</a:t>
            </a:r>
            <a:endParaRPr lang="en-NZ" sz="1200" b="0" dirty="0"/>
          </a:p>
        </p:txBody>
      </p:sp>
      <p:sp>
        <p:nvSpPr>
          <p:cNvPr id="17" name="TextBox 16"/>
          <p:cNvSpPr txBox="1"/>
          <p:nvPr/>
        </p:nvSpPr>
        <p:spPr>
          <a:xfrm>
            <a:off x="58487" y="2220918"/>
            <a:ext cx="5877713" cy="18774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</a:pPr>
            <a:r>
              <a:rPr lang="zh-CN" altLang="en-US" sz="1400" u="sng" dirty="0"/>
              <a:t>教会联系信息</a:t>
            </a:r>
            <a:endParaRPr lang="en-US" altLang="zh-CN" sz="1400" u="sng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教会办公室</a:t>
            </a:r>
            <a:r>
              <a:rPr lang="es-ES" sz="1200" dirty="0"/>
              <a:t>: 09 478-6314</a:t>
            </a:r>
            <a:r>
              <a:rPr lang="en-NZ" sz="1200" dirty="0"/>
              <a:t>,</a:t>
            </a:r>
            <a:r>
              <a:rPr lang="es-ES" sz="1200" dirty="0"/>
              <a:t> </a:t>
            </a:r>
            <a:r>
              <a:rPr lang="es-ES" sz="1200" dirty="0">
                <a:hlinkClick r:id="rId3"/>
              </a:rPr>
              <a:t>office@mairangichurch.org.nz</a:t>
            </a:r>
            <a:endParaRPr lang="es-ES" sz="1200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周二至周五</a:t>
            </a:r>
            <a:r>
              <a:rPr lang="zh-CN" altLang="en-US" sz="1200" dirty="0">
                <a:latin typeface="+mn-ea"/>
              </a:rPr>
              <a:t>早上</a:t>
            </a:r>
            <a:r>
              <a:rPr lang="en-US" altLang="zh-CN" sz="1200" dirty="0">
                <a:latin typeface="+mn-ea"/>
              </a:rPr>
              <a:t>9</a:t>
            </a:r>
            <a:r>
              <a:rPr lang="zh-CN" altLang="en-US" sz="1200" dirty="0">
                <a:latin typeface="+mn-ea"/>
              </a:rPr>
              <a:t>：</a:t>
            </a:r>
            <a:r>
              <a:rPr lang="en-US" altLang="zh-CN" sz="1200" dirty="0">
                <a:latin typeface="+mn-ea"/>
              </a:rPr>
              <a:t>30 – </a:t>
            </a:r>
            <a:r>
              <a:rPr lang="zh-CN" altLang="en-US" sz="1200" dirty="0">
                <a:latin typeface="+mn-ea"/>
              </a:rPr>
              <a:t>下午</a:t>
            </a:r>
            <a:r>
              <a:rPr lang="en-US" altLang="zh-CN" sz="1200" dirty="0">
                <a:latin typeface="+mn-ea"/>
              </a:rPr>
              <a:t>12</a:t>
            </a:r>
            <a:r>
              <a:rPr lang="zh-CN" altLang="en-US" sz="1200" dirty="0">
                <a:latin typeface="+mn-ea"/>
              </a:rPr>
              <a:t>：</a:t>
            </a:r>
            <a:r>
              <a:rPr lang="en-US" altLang="zh-CN" sz="1200" dirty="0">
                <a:latin typeface="+mn-ea"/>
              </a:rPr>
              <a:t>30 </a:t>
            </a:r>
            <a:r>
              <a:rPr lang="zh-CN" altLang="en-US" sz="1200" dirty="0">
                <a:latin typeface="+mn-ea"/>
              </a:rPr>
              <a:t>（其它时间请预约）</a:t>
            </a:r>
            <a:endParaRPr lang="es-ES" altLang="zh-CN" sz="1200" dirty="0">
              <a:latin typeface="+mn-ea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/>
              <a:t>暂代主任 牧师 </a:t>
            </a:r>
            <a:r>
              <a:rPr lang="en-NZ" altLang="zh-CN" sz="1200" dirty="0"/>
              <a:t>	</a:t>
            </a:r>
            <a:r>
              <a:rPr lang="en-US" sz="1200" dirty="0"/>
              <a:t>David Yeh</a:t>
            </a:r>
            <a:r>
              <a:rPr lang="zh-CN" altLang="en-US" sz="1200" dirty="0"/>
              <a:t>：</a:t>
            </a:r>
            <a:r>
              <a:rPr lang="es-ES" sz="1200" dirty="0">
                <a:solidFill>
                  <a:srgbClr val="000000"/>
                </a:solidFill>
              </a:rPr>
              <a:t>022 5220 670, </a:t>
            </a:r>
            <a:r>
              <a:rPr lang="en-US" sz="1200" dirty="0">
                <a:solidFill>
                  <a:srgbClr val="000000"/>
                </a:solidFill>
                <a:ea typeface="等线" pitchFamily="2"/>
                <a:hlinkClick r:id="rId4"/>
              </a:rPr>
              <a:t>david@mairangichurch.org.nz</a:t>
            </a:r>
            <a:endParaRPr lang="en-US" sz="1200" dirty="0">
              <a:solidFill>
                <a:srgbClr val="000000"/>
              </a:solidFill>
              <a:ea typeface="等线" pitchFamily="2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协理牧师                      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Bijoy Joy</a:t>
            </a:r>
            <a:r>
              <a:rPr lang="zh-CN" altLang="en-US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：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020 4020 6404,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等线" pitchFamily="2"/>
              </a:rPr>
              <a:t> </a:t>
            </a:r>
            <a:r>
              <a:rPr lang="en-US" sz="1200" dirty="0">
                <a:solidFill>
                  <a:srgbClr val="000000"/>
                </a:solidFill>
                <a:ea typeface="等线" pitchFamily="2"/>
                <a:hlinkClick r:id="rId4"/>
              </a:rPr>
              <a:t>bijoy@mairangichurch.org.nz</a:t>
            </a:r>
            <a:endParaRPr lang="en-US" sz="1200" dirty="0">
              <a:solidFill>
                <a:srgbClr val="000000"/>
              </a:solidFill>
              <a:ea typeface="等线" pitchFamily="2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/>
              <a:t>华语传道</a:t>
            </a:r>
            <a:r>
              <a:rPr lang="en-NZ" altLang="zh-CN" sz="1200" dirty="0"/>
              <a:t>		</a:t>
            </a:r>
            <a:r>
              <a:rPr lang="en-NZ" sz="1200" dirty="0"/>
              <a:t>Wendy Liu: 021 0265 4800, </a:t>
            </a:r>
            <a:r>
              <a:rPr lang="en-NZ" sz="1200" dirty="0">
                <a:hlinkClick r:id="rId5"/>
              </a:rPr>
              <a:t>wendy@mairangichurch.org.nz</a:t>
            </a:r>
            <a:endParaRPr lang="en-NZ" sz="1200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教会行政</a:t>
            </a:r>
            <a:r>
              <a:rPr lang="en-NZ" altLang="zh-CN" sz="1200" dirty="0"/>
              <a:t>	</a:t>
            </a:r>
            <a:r>
              <a:rPr lang="es-ES" altLang="zh-CN" sz="1200" dirty="0"/>
              <a:t> 	</a:t>
            </a:r>
            <a:r>
              <a:rPr lang="en-US" altLang="zh-CN" sz="1200" dirty="0"/>
              <a:t>Cobi Wu:</a:t>
            </a:r>
            <a:r>
              <a:rPr lang="en-NZ" sz="1200" dirty="0"/>
              <a:t> </a:t>
            </a:r>
            <a:r>
              <a:rPr lang="es-ES" sz="1200" dirty="0">
                <a:hlinkClick r:id="rId3"/>
              </a:rPr>
              <a:t>office@mairangichurch.org.nz</a:t>
            </a:r>
            <a:endParaRPr lang="en-US" altLang="zh-CN" sz="1200" dirty="0"/>
          </a:p>
        </p:txBody>
      </p:sp>
      <p:sp>
        <p:nvSpPr>
          <p:cNvPr id="25" name="Rounded Rectangle 29">
            <a:extLst>
              <a:ext uri="{FF2B5EF4-FFF2-40B4-BE49-F238E27FC236}">
                <a16:creationId xmlns:a16="http://schemas.microsoft.com/office/drawing/2014/main" id="{FA4E8EDF-DD17-4860-B68F-DB5D34378401}"/>
              </a:ext>
            </a:extLst>
          </p:cNvPr>
          <p:cNvSpPr/>
          <p:nvPr/>
        </p:nvSpPr>
        <p:spPr>
          <a:xfrm>
            <a:off x="67958" y="1246755"/>
            <a:ext cx="5710529" cy="885927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D0CECE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vert="horz" wrap="square" lIns="100794" tIns="50392" rIns="100794" bIns="50392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b="0" i="0" u="none" strike="noStrike" kern="1200" cap="none" spc="0" baseline="0" dirty="0">
                <a:uFillTx/>
                <a:latin typeface="Calibri" panose="020F0502020204030204"/>
              </a:rPr>
              <a:t>如果您需要听中文翻译可以向服事人员要一个耳机</a:t>
            </a:r>
            <a:r>
              <a:rPr lang="zh-CN" altLang="en-US" sz="1200" dirty="0">
                <a:latin typeface="Calibri" panose="020F0502020204030204"/>
              </a:rPr>
              <a:t>。请将需要充电的耳机放在黄色的盒子里，正常的耳机请关闭电源放回原来的盒子。</a:t>
            </a: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 </a:t>
            </a:r>
            <a:endParaRPr lang="en-NZ" sz="1200" b="0" i="0" u="none" strike="noStrike" kern="1200" cap="none" spc="0" baseline="0" dirty="0">
              <a:uFillTx/>
              <a:latin typeface="Calibri" panose="020F050202020403020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381EBD-11B0-4C4D-9C81-3F4E490FFFE8}"/>
              </a:ext>
            </a:extLst>
          </p:cNvPr>
          <p:cNvSpPr txBox="1"/>
          <p:nvPr/>
        </p:nvSpPr>
        <p:spPr>
          <a:xfrm>
            <a:off x="9374616" y="86380"/>
            <a:ext cx="2795428" cy="660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b="1" u="sng" dirty="0">
                <a:solidFill>
                  <a:srgbClr val="000000"/>
                </a:solidFill>
                <a:latin typeface="Calibri"/>
              </a:rPr>
              <a:t>祷</a:t>
            </a:r>
            <a:r>
              <a:rPr lang="zh-CN" altLang="en-US" b="1" u="sng" kern="0" dirty="0">
                <a:solidFill>
                  <a:srgbClr val="000000"/>
                </a:solidFill>
                <a:latin typeface="Calibri"/>
              </a:rPr>
              <a:t>告</a:t>
            </a:r>
            <a:r>
              <a:rPr lang="zh-CN" altLang="en-US" b="1" u="sng" kern="0" dirty="0">
                <a:solidFill>
                  <a:srgbClr val="000000"/>
                </a:solidFill>
                <a:latin typeface="+mn-ea"/>
              </a:rPr>
              <a:t>及代祷</a:t>
            </a:r>
            <a:br>
              <a:rPr lang="en-NZ" altLang="zh-CN" sz="1200" b="1" i="1" u="sng" kern="0" dirty="0">
                <a:solidFill>
                  <a:srgbClr val="000000"/>
                </a:solidFill>
                <a:latin typeface="+mn-ea"/>
              </a:rPr>
            </a:br>
            <a:r>
              <a:rPr lang="en-NZ" sz="1000" b="1" kern="0" dirty="0">
                <a:solidFill>
                  <a:srgbClr val="000000"/>
                </a:solidFill>
                <a:latin typeface="+mn-ea"/>
              </a:rPr>
              <a:t>“</a:t>
            </a:r>
            <a:r>
              <a:rPr lang="zh-CN" altLang="en-US" sz="1000" b="1" kern="0" dirty="0">
                <a:solidFill>
                  <a:srgbClr val="000000"/>
                </a:solidFill>
                <a:latin typeface="+mn-ea"/>
              </a:rPr>
              <a:t>你们要互相代求</a:t>
            </a:r>
            <a:r>
              <a:rPr lang="en-NZ" sz="1000" b="1" kern="0" dirty="0">
                <a:solidFill>
                  <a:srgbClr val="000000"/>
                </a:solidFill>
                <a:latin typeface="+mn-ea"/>
              </a:rPr>
              <a:t>,”</a:t>
            </a:r>
            <a:r>
              <a:rPr lang="zh-CN" altLang="en-US" sz="1000" b="1" kern="0" dirty="0">
                <a:solidFill>
                  <a:srgbClr val="000000"/>
                </a:solidFill>
                <a:latin typeface="+mn-ea"/>
              </a:rPr>
              <a:t>雅</a:t>
            </a:r>
            <a:r>
              <a:rPr lang="zh-CN" altLang="en-US" sz="1000" b="1" kern="0" dirty="0">
                <a:latin typeface="+mn-ea"/>
              </a:rPr>
              <a:t>各书</a:t>
            </a:r>
            <a:r>
              <a:rPr lang="en-NZ" altLang="zh-CN" sz="1000" b="1" kern="0" dirty="0">
                <a:latin typeface="+mn-ea"/>
              </a:rPr>
              <a:t>5:16</a:t>
            </a:r>
            <a:r>
              <a:rPr lang="zh-CN" altLang="en-US" sz="1000" b="1" kern="0" dirty="0">
                <a:latin typeface="+mn-ea"/>
              </a:rPr>
              <a:t>下</a:t>
            </a:r>
            <a:endParaRPr lang="en-NZ" sz="1200" kern="0" dirty="0">
              <a:latin typeface="+mn-ea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cs typeface="Arial" panose="020B0604020202020204" pitchFamily="34" charset="0"/>
              </a:rPr>
              <a:t>请在教会的祷告墙上留下你的代祷事项，蒙应允的祷告或者见证。记得今天起在这一周中为墙上的代祷事项祷告。</a:t>
            </a:r>
            <a:endParaRPr lang="en-NZ" altLang="zh-CN" sz="1200" kern="0" dirty="0">
              <a:cs typeface="Arial" panose="020B0604020202020204" pitchFamily="34" charset="0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NZ" altLang="zh-CN" sz="800" i="1" kern="0" dirty="0"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kern="0" dirty="0"/>
              <a:t>感恩和祷告</a:t>
            </a:r>
            <a:endParaRPr lang="en-NZ" altLang="zh-CN" sz="1200" b="1" u="sng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为教会的弟兄姐妹们祷告。愿圣灵亲自带领我们，在爱心与知识上同得长进，向下扎根于基督磐石，向上结出圣灵的果子。</a:t>
            </a:r>
            <a:endParaRPr lang="en-NZ" altLang="zh-CN" sz="1200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</a:t>
            </a:r>
            <a:r>
              <a:rPr lang="en-NZ" altLang="zh-CN" sz="1200" kern="0" dirty="0">
                <a:solidFill>
                  <a:srgbClr val="000000"/>
                </a:solidFill>
              </a:rPr>
              <a:t>M</a:t>
            </a:r>
            <a:r>
              <a:rPr lang="en-US" altLang="zh-CN" sz="1200" kern="0" dirty="0" err="1">
                <a:solidFill>
                  <a:srgbClr val="000000"/>
                </a:solidFill>
              </a:rPr>
              <a:t>ing</a:t>
            </a:r>
            <a:r>
              <a:rPr lang="zh-CN" altLang="en-US" sz="1200" kern="0" dirty="0">
                <a:solidFill>
                  <a:srgbClr val="000000"/>
                </a:solidFill>
              </a:rPr>
              <a:t>，</a:t>
            </a:r>
            <a:r>
              <a:rPr lang="en-NZ" altLang="zh-CN" sz="1200" kern="0" dirty="0">
                <a:solidFill>
                  <a:srgbClr val="000000"/>
                </a:solidFill>
              </a:rPr>
              <a:t>K</a:t>
            </a:r>
            <a:r>
              <a:rPr lang="en-US" altLang="zh-CN" sz="1200" kern="0" dirty="0" err="1">
                <a:solidFill>
                  <a:srgbClr val="000000"/>
                </a:solidFill>
              </a:rPr>
              <a:t>evin</a:t>
            </a:r>
            <a:r>
              <a:rPr lang="zh-CN" altLang="en-US" sz="1200" kern="0" dirty="0">
                <a:solidFill>
                  <a:srgbClr val="000000"/>
                </a:solidFill>
              </a:rPr>
              <a:t>和</a:t>
            </a:r>
            <a:r>
              <a:rPr lang="en-NZ" altLang="zh-CN" sz="1200" kern="0" dirty="0">
                <a:solidFill>
                  <a:srgbClr val="000000"/>
                </a:solidFill>
              </a:rPr>
              <a:t>S</a:t>
            </a:r>
            <a:r>
              <a:rPr lang="en-US" altLang="zh-CN" sz="1200" kern="0" dirty="0" err="1">
                <a:solidFill>
                  <a:srgbClr val="000000"/>
                </a:solidFill>
              </a:rPr>
              <a:t>huping</a:t>
            </a:r>
            <a:r>
              <a:rPr lang="en-US" altLang="zh-CN" sz="1200" kern="0" dirty="0">
                <a:solidFill>
                  <a:srgbClr val="000000"/>
                </a:solidFill>
              </a:rPr>
              <a:t> </a:t>
            </a:r>
            <a:r>
              <a:rPr lang="zh-CN" altLang="en-US" sz="1200" kern="0" dirty="0">
                <a:solidFill>
                  <a:srgbClr val="000000"/>
                </a:solidFill>
              </a:rPr>
              <a:t>的治疗祷告，求主来医治他们的身体，赐予他们刚强与精力。</a:t>
            </a:r>
            <a:endParaRPr lang="en-NZ" altLang="zh-CN" sz="1200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500" b="1" u="sng" dirty="0"/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500" b="1" u="sng" dirty="0"/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500" b="1" u="sng" dirty="0"/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500" b="1" u="sng" dirty="0"/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800" b="1" u="sng" dirty="0"/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dirty="0"/>
              <a:t>教会外展项目</a:t>
            </a:r>
            <a:r>
              <a:rPr lang="en-NZ" sz="1600" u="sng" dirty="0"/>
              <a:t> 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街头传福音</a:t>
            </a:r>
            <a:br>
              <a:rPr lang="zh-CN" altLang="en-US" sz="1200" b="1" dirty="0"/>
            </a:br>
            <a:r>
              <a:rPr lang="zh-CN" altLang="en-US" sz="1200" dirty="0"/>
              <a:t>每周六 上午</a:t>
            </a:r>
            <a:r>
              <a:rPr lang="en-US" altLang="zh-CN" sz="1200" dirty="0"/>
              <a:t>10.00 – 12.00 </a:t>
            </a:r>
            <a:br>
              <a:rPr lang="en-US" altLang="zh-CN" sz="1200" dirty="0"/>
            </a:br>
            <a:r>
              <a:rPr lang="en-NZ" altLang="zh-CN" sz="1200" dirty="0"/>
              <a:t>Flora: 021 201 9577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幼儿音乐谷 </a:t>
            </a:r>
            <a:br>
              <a:rPr lang="en-NZ" altLang="zh-CN" sz="1200" b="1" dirty="0"/>
            </a:br>
            <a:r>
              <a:rPr lang="zh-CN" altLang="en-US" sz="1200" dirty="0"/>
              <a:t>第</a:t>
            </a:r>
            <a:r>
              <a:rPr lang="en-NZ" altLang="zh-CN" sz="1200" dirty="0"/>
              <a:t>2</a:t>
            </a:r>
            <a:r>
              <a:rPr lang="zh-CN" altLang="en-US" sz="1200" dirty="0"/>
              <a:t>、</a:t>
            </a:r>
            <a:r>
              <a:rPr lang="en-NZ" altLang="zh-CN" sz="1200" dirty="0"/>
              <a:t>4</a:t>
            </a:r>
            <a:r>
              <a:rPr lang="zh-CN" altLang="en-US" sz="1200" dirty="0"/>
              <a:t>、</a:t>
            </a:r>
            <a:r>
              <a:rPr lang="en-NZ" altLang="zh-CN" sz="1200" dirty="0"/>
              <a:t>5</a:t>
            </a:r>
            <a:r>
              <a:rPr lang="zh-CN" altLang="en-US" sz="1200" dirty="0"/>
              <a:t>的周四（学期中</a:t>
            </a:r>
            <a:r>
              <a:rPr lang="en-NZ" altLang="zh-CN" sz="1200" dirty="0"/>
              <a:t>) </a:t>
            </a:r>
            <a:br>
              <a:rPr lang="en-NZ" altLang="zh-CN" sz="1200" dirty="0"/>
            </a:br>
            <a:r>
              <a:rPr lang="zh-CN" altLang="en-US" sz="1200" dirty="0"/>
              <a:t>上午</a:t>
            </a:r>
            <a:r>
              <a:rPr lang="en-NZ" altLang="zh-CN" sz="1200" dirty="0"/>
              <a:t>10.30 – 12.00 </a:t>
            </a:r>
            <a:br>
              <a:rPr lang="en-NZ" altLang="zh-CN" sz="1200" dirty="0"/>
            </a:br>
            <a:r>
              <a:rPr lang="en-US" altLang="zh-CN" sz="1200" dirty="0"/>
              <a:t>Maki</a:t>
            </a:r>
            <a:r>
              <a:rPr lang="en-NZ" altLang="zh-CN" sz="1200" dirty="0"/>
              <a:t>:</a:t>
            </a:r>
            <a:r>
              <a:rPr lang="zh-CN" altLang="en-US" sz="1200" dirty="0"/>
              <a:t> </a:t>
            </a:r>
            <a:r>
              <a:rPr lang="en-NZ" altLang="zh-CN" sz="1200" dirty="0"/>
              <a:t>027</a:t>
            </a:r>
            <a:r>
              <a:rPr lang="zh-CN" altLang="en-US" sz="1200" dirty="0"/>
              <a:t> </a:t>
            </a:r>
            <a:r>
              <a:rPr lang="en-NZ" altLang="zh-CN" sz="1200" dirty="0"/>
              <a:t>3803627</a:t>
            </a:r>
            <a:r>
              <a:rPr lang="zh-CN" altLang="en-US" sz="1200" dirty="0"/>
              <a:t> （日文）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食物银行 </a:t>
            </a:r>
            <a:br>
              <a:rPr lang="en-NZ" altLang="zh-CN" sz="1200" b="1" dirty="0"/>
            </a:br>
            <a:r>
              <a:rPr lang="zh-CN" altLang="en-US" sz="1200" dirty="0"/>
              <a:t>联络</a:t>
            </a:r>
            <a:r>
              <a:rPr lang="en-NZ" altLang="zh-CN" sz="1200" dirty="0"/>
              <a:t> Caroline/</a:t>
            </a:r>
            <a:r>
              <a:rPr lang="en-NZ" altLang="zh-CN" sz="1200" dirty="0" err="1"/>
              <a:t>Dalice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福音插花 </a:t>
            </a:r>
            <a:br>
              <a:rPr lang="en-NZ" altLang="zh-CN" sz="1200" b="1" dirty="0"/>
            </a:br>
            <a:r>
              <a:rPr lang="zh-CN" altLang="en-US" sz="1200" dirty="0"/>
              <a:t>不定期</a:t>
            </a:r>
            <a:br>
              <a:rPr lang="en-NZ" altLang="zh-CN" sz="1200" b="1" dirty="0"/>
            </a:br>
            <a:r>
              <a:rPr lang="en-NZ" altLang="zh-CN" sz="1200" dirty="0"/>
              <a:t>Annie Zhang: 027 3939345</a:t>
            </a:r>
          </a:p>
          <a:p>
            <a:endParaRPr lang="en-NZ" altLang="zh-CN" sz="12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4581862-8FFE-9125-9E15-3B524120092A}"/>
              </a:ext>
            </a:extLst>
          </p:cNvPr>
          <p:cNvGrpSpPr/>
          <p:nvPr/>
        </p:nvGrpSpPr>
        <p:grpSpPr>
          <a:xfrm>
            <a:off x="6164530" y="201934"/>
            <a:ext cx="3275185" cy="2200088"/>
            <a:chOff x="6201302" y="201935"/>
            <a:chExt cx="3117909" cy="182171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5A7EE9C-4D70-4EE8-B5D7-CAFA7C392898}"/>
                </a:ext>
              </a:extLst>
            </p:cNvPr>
            <p:cNvSpPr txBox="1"/>
            <p:nvPr/>
          </p:nvSpPr>
          <p:spPr>
            <a:xfrm>
              <a:off x="6217418" y="201935"/>
              <a:ext cx="31017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zh-CN" altLang="en-US" b="1" u="sng" dirty="0"/>
                <a:t>教会消息</a:t>
              </a:r>
              <a:endParaRPr lang="en-NZ" altLang="zh-CN" b="1" u="sng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F18A6AC-FAD7-4BE1-946B-A0242C3CEAA8}"/>
                </a:ext>
              </a:extLst>
            </p:cNvPr>
            <p:cNvSpPr/>
            <p:nvPr/>
          </p:nvSpPr>
          <p:spPr>
            <a:xfrm>
              <a:off x="6201302" y="545549"/>
              <a:ext cx="2870678" cy="14780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just">
                <a:spcBef>
                  <a:spcPts val="600"/>
                </a:spcBef>
              </a:pPr>
              <a:r>
                <a:rPr lang="zh-CN" altLang="en-US" sz="1600" b="1" u="sng" dirty="0"/>
                <a:t>遇见神</a:t>
              </a:r>
              <a:r>
                <a:rPr lang="en-NZ" sz="1600" b="1" u="sng" dirty="0"/>
                <a:t> (</a:t>
              </a:r>
              <a:r>
                <a:rPr lang="zh-CN" altLang="en-US" sz="1600" b="1" u="sng" dirty="0"/>
                <a:t>教会敬拜祷告会</a:t>
              </a:r>
              <a:r>
                <a:rPr lang="en-NZ" altLang="zh-CN" sz="1600" b="1" u="sng" dirty="0"/>
                <a:t>)</a:t>
              </a:r>
              <a:r>
                <a:rPr lang="en-NZ" sz="1600" b="1" u="sng" dirty="0"/>
                <a:t> </a:t>
              </a:r>
            </a:p>
            <a:p>
              <a:pPr algn="just">
                <a:spcBef>
                  <a:spcPts val="600"/>
                </a:spcBef>
              </a:pPr>
              <a:r>
                <a:rPr lang="zh-CN" altLang="en-US" sz="1100" dirty="0"/>
                <a:t>（每月第一和第三个主日晚上七点） </a:t>
              </a:r>
              <a:endParaRPr lang="en-NZ" altLang="zh-CN" sz="1100" dirty="0"/>
            </a:p>
            <a:p>
              <a:pPr algn="just">
                <a:spcBef>
                  <a:spcPts val="600"/>
                </a:spcBef>
              </a:pPr>
              <a:r>
                <a:rPr lang="zh-CN" altLang="en-US" sz="1100" dirty="0"/>
                <a:t> </a:t>
              </a:r>
              <a:r>
                <a:rPr lang="en-NZ" altLang="zh-CN" sz="1100" dirty="0"/>
                <a:t>4</a:t>
              </a:r>
              <a:r>
                <a:rPr lang="zh-CN" altLang="en-US" sz="1100" dirty="0"/>
                <a:t>月</a:t>
              </a:r>
              <a:r>
                <a:rPr lang="en-NZ" altLang="zh-CN" sz="1100" dirty="0"/>
                <a:t>7</a:t>
              </a:r>
              <a:r>
                <a:rPr lang="zh-CN" altLang="en-US" sz="1100" dirty="0"/>
                <a:t>日</a:t>
              </a:r>
              <a:r>
                <a:rPr lang="zh-CN" altLang="en-US" sz="1100" b="1" dirty="0"/>
                <a:t>（今晚）</a:t>
              </a:r>
              <a:r>
                <a:rPr lang="zh-CN" altLang="en-US" sz="1100" dirty="0"/>
                <a:t>，</a:t>
              </a:r>
              <a:r>
                <a:rPr lang="en-NZ" altLang="zh-CN" sz="1100" dirty="0"/>
                <a:t>4</a:t>
              </a:r>
              <a:r>
                <a:rPr lang="zh-CN" altLang="en-US" sz="1100" dirty="0"/>
                <a:t>月</a:t>
              </a:r>
              <a:r>
                <a:rPr lang="en-NZ" altLang="zh-CN" sz="1100" dirty="0"/>
                <a:t>21</a:t>
              </a:r>
              <a:r>
                <a:rPr lang="zh-CN" altLang="en-US" sz="1100" dirty="0"/>
                <a:t>日</a:t>
              </a:r>
              <a:endParaRPr lang="en-NZ" altLang="zh-CN" sz="1100" dirty="0"/>
            </a:p>
            <a:p>
              <a:pPr algn="just">
                <a:spcBef>
                  <a:spcPts val="600"/>
                </a:spcBef>
              </a:pPr>
              <a:r>
                <a:rPr lang="en-NZ" altLang="zh-CN" sz="1100" dirty="0"/>
                <a:t>@ 7</a:t>
              </a:r>
              <a:r>
                <a:rPr lang="zh-CN" altLang="en-US" sz="1100" dirty="0"/>
                <a:t>点</a:t>
              </a:r>
              <a:r>
                <a:rPr lang="en-NZ" altLang="zh-CN" sz="1100" dirty="0"/>
                <a:t>-8</a:t>
              </a:r>
              <a:r>
                <a:rPr lang="zh-CN" altLang="en-US" sz="1100" dirty="0"/>
                <a:t>点 于小厅 举行</a:t>
              </a:r>
              <a:endParaRPr lang="en-NZ" altLang="zh-CN" sz="1100" dirty="0"/>
            </a:p>
            <a:p>
              <a:pPr algn="just"/>
              <a:r>
                <a:rPr lang="zh-CN" altLang="en-US" sz="1100" b="1" dirty="0"/>
                <a:t>您可以在不同的语言组里用母语祷告。</a:t>
              </a:r>
              <a:endParaRPr lang="en-NZ" altLang="zh-CN" sz="1100" b="1" dirty="0"/>
            </a:p>
            <a:p>
              <a:pPr algn="just"/>
              <a:endParaRPr lang="en-NZ" altLang="zh-CN" sz="800" dirty="0"/>
            </a:p>
            <a:p>
              <a:pPr algn="just"/>
              <a:r>
                <a:rPr lang="zh-CN" altLang="en-US" sz="1600" b="1" u="sng" dirty="0"/>
                <a:t>月度崇拜</a:t>
              </a:r>
              <a:r>
                <a:rPr lang="en-NZ" altLang="zh-CN" sz="1600" b="1" u="sng" dirty="0"/>
                <a:t> </a:t>
              </a:r>
              <a:r>
                <a:rPr lang="zh-CN" altLang="en-US" sz="1100" b="1" u="sng" dirty="0"/>
                <a:t>不同语言</a:t>
              </a:r>
              <a:r>
                <a:rPr lang="en-NZ" altLang="zh-CN" sz="1100" b="1" u="sng" dirty="0"/>
                <a:t>(</a:t>
              </a:r>
              <a:r>
                <a:rPr lang="zh-CN" altLang="en-US" sz="1100" b="1" u="sng" dirty="0"/>
                <a:t>每月一次</a:t>
              </a:r>
              <a:r>
                <a:rPr lang="en-NZ" altLang="zh-CN" sz="1100" b="1" u="sng" dirty="0"/>
                <a:t>)</a:t>
              </a:r>
              <a:endParaRPr lang="en-US" altLang="zh-CN" sz="1100" b="1" u="sng" dirty="0"/>
            </a:p>
            <a:p>
              <a:pPr algn="just"/>
              <a:r>
                <a:rPr lang="zh-CN" altLang="en-US" sz="1100" dirty="0"/>
                <a:t>中文崇拜：最后一个</a:t>
              </a:r>
              <a:r>
                <a:rPr lang="zh-CN" altLang="en-US" sz="1100" b="1" dirty="0"/>
                <a:t>周五</a:t>
              </a:r>
              <a:r>
                <a:rPr lang="zh-CN" altLang="en-US" sz="1100" dirty="0"/>
                <a:t>晚 </a:t>
              </a:r>
              <a:r>
                <a:rPr lang="en-NZ" altLang="zh-CN" sz="1100" dirty="0"/>
                <a:t>7:30 </a:t>
              </a:r>
              <a:r>
                <a:rPr lang="zh-CN" altLang="en-US" sz="1100" dirty="0"/>
                <a:t>  </a:t>
              </a:r>
              <a:endParaRPr lang="en-NZ" altLang="zh-CN" sz="1100" b="1" dirty="0"/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5CEECD7-FAB3-4C19-9B0C-8744BABA885E}"/>
              </a:ext>
            </a:extLst>
          </p:cNvPr>
          <p:cNvSpPr/>
          <p:nvPr/>
        </p:nvSpPr>
        <p:spPr>
          <a:xfrm>
            <a:off x="147970" y="4859781"/>
            <a:ext cx="5561705" cy="755126"/>
          </a:xfrm>
          <a:prstGeom prst="roundRect">
            <a:avLst>
              <a:gd name="adj" fmla="val 497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1300" b="1" u="sng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zh-CN" altLang="en-US" sz="1300" b="1" u="sng" dirty="0">
                <a:solidFill>
                  <a:schemeClr val="tx1"/>
                </a:solidFill>
              </a:rPr>
              <a:t>紧急救助食物银行</a:t>
            </a:r>
            <a:endParaRPr lang="en-US" altLang="zh-CN" sz="1300" b="1" u="sng" dirty="0">
              <a:solidFill>
                <a:schemeClr val="tx1"/>
              </a:solidFill>
            </a:endParaRPr>
          </a:p>
          <a:p>
            <a:r>
              <a:rPr lang="en-NZ" altLang="zh-CN" sz="1300" dirty="0">
                <a:solidFill>
                  <a:schemeClr val="tx1"/>
                </a:solidFill>
              </a:rPr>
              <a:t>Caroline La </a:t>
            </a:r>
            <a:r>
              <a:rPr lang="en-US" altLang="zh-CN" sz="1300" dirty="0">
                <a:solidFill>
                  <a:schemeClr val="tx1"/>
                </a:solidFill>
              </a:rPr>
              <a:t>Grange: 021 124 6996, </a:t>
            </a:r>
            <a:r>
              <a:rPr lang="en-US" altLang="zh-CN" sz="1300" dirty="0">
                <a:solidFill>
                  <a:schemeClr val="tx1"/>
                </a:solidFill>
                <a:hlinkClick r:id="rId6"/>
              </a:rPr>
              <a:t>carolinelagrange7@gmail.com</a:t>
            </a:r>
            <a:endParaRPr lang="en-US" altLang="zh-CN" sz="1300" dirty="0">
              <a:solidFill>
                <a:schemeClr val="tx1"/>
              </a:solidFill>
            </a:endParaRPr>
          </a:p>
          <a:p>
            <a:r>
              <a:rPr lang="es-ES" sz="1300" dirty="0" err="1">
                <a:solidFill>
                  <a:schemeClr val="tx1"/>
                </a:solidFill>
              </a:rPr>
              <a:t>Dalice</a:t>
            </a:r>
            <a:r>
              <a:rPr lang="es-ES" sz="1300" dirty="0">
                <a:solidFill>
                  <a:schemeClr val="tx1"/>
                </a:solidFill>
              </a:rPr>
              <a:t> Yang: 022 065 1109, </a:t>
            </a:r>
            <a:r>
              <a:rPr lang="es-ES" sz="1300" dirty="0">
                <a:solidFill>
                  <a:schemeClr val="tx1"/>
                </a:solidFill>
                <a:hlinkClick r:id="rId7"/>
              </a:rPr>
              <a:t>yangjie625@gmail.com</a:t>
            </a:r>
            <a:endParaRPr lang="es-ES" sz="1300" dirty="0">
              <a:solidFill>
                <a:schemeClr val="tx1"/>
              </a:solidFill>
            </a:endParaRPr>
          </a:p>
          <a:p>
            <a:r>
              <a:rPr lang="en-NZ" sz="1300" dirty="0">
                <a:solidFill>
                  <a:schemeClr val="tx1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sz="1300" dirty="0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19809DA-29E3-CEE4-9A85-C791F1A9AECC}"/>
              </a:ext>
            </a:extLst>
          </p:cNvPr>
          <p:cNvGrpSpPr/>
          <p:nvPr/>
        </p:nvGrpSpPr>
        <p:grpSpPr>
          <a:xfrm>
            <a:off x="84613" y="5795579"/>
            <a:ext cx="5654259" cy="2539157"/>
            <a:chOff x="140885" y="5795579"/>
            <a:chExt cx="5654259" cy="2539157"/>
          </a:xfrm>
        </p:grpSpPr>
        <p:sp>
          <p:nvSpPr>
            <p:cNvPr id="30" name="TextBox 3">
              <a:extLst>
                <a:ext uri="{FF2B5EF4-FFF2-40B4-BE49-F238E27FC236}">
                  <a16:creationId xmlns:a16="http://schemas.microsoft.com/office/drawing/2014/main" id="{F14C9379-5ED7-4A59-B7BC-1F0BBCC16AB3}"/>
                </a:ext>
              </a:extLst>
            </p:cNvPr>
            <p:cNvSpPr txBox="1"/>
            <p:nvPr/>
          </p:nvSpPr>
          <p:spPr>
            <a:xfrm>
              <a:off x="140885" y="5795579"/>
              <a:ext cx="5654259" cy="2539157"/>
            </a:xfrm>
            <a:prstGeom prst="rect">
              <a:avLst/>
            </a:prstGeom>
            <a:noFill/>
            <a:ln cap="flat">
              <a:solidFill>
                <a:schemeClr val="accent1"/>
              </a:solidFill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400" b="1" dirty="0">
                  <a:solidFill>
                    <a:srgbClr val="000000"/>
                  </a:solidFill>
                  <a:latin typeface="Calibri" panose="020F0502020204030204"/>
                </a:rPr>
                <a:t>通过在</a:t>
              </a:r>
              <a:r>
                <a:rPr lang="zh-CN" altLang="en-US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本教会奉献支持神的事工？</a:t>
              </a: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</a:t>
              </a:r>
            </a:p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100" dirty="0">
                  <a:solidFill>
                    <a:srgbClr val="000000"/>
                  </a:solidFill>
                  <a:latin typeface="Calibri" panose="020F0502020204030204"/>
                </a:rPr>
                <a:t>联络教会办公室，或只需简单填写下列内容并递交给前台</a:t>
              </a:r>
              <a:endParaRPr lang="en-NZ" altLang="zh-CN" sz="11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000" dirty="0">
                  <a:solidFill>
                    <a:srgbClr val="000000"/>
                  </a:solidFill>
                  <a:latin typeface="Calibri" panose="020F0502020204030204"/>
                </a:rPr>
                <a:t>（请自己也务必保留此记录！！）</a:t>
              </a:r>
              <a:br>
                <a:rPr lang="en-NZ" sz="1000" dirty="0">
                  <a:solidFill>
                    <a:srgbClr val="000000"/>
                  </a:solidFill>
                  <a:latin typeface="Calibri" panose="020F0502020204030204"/>
                </a:rPr>
              </a:br>
              <a:endParaRPr lang="en-NZ" sz="10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171450" marR="0" lvl="0" indent="-171450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请给我一个奉献号</a:t>
              </a:r>
              <a:r>
                <a:rPr lang="en-NZ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</a:t>
              </a:r>
              <a:r>
                <a:rPr lang="en-NZ" sz="1000" b="0" i="1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并非必须，但如果您有了奉献号作为参考备注，请连贯一致地使用）</a:t>
              </a:r>
              <a:endParaRPr lang="en-NZ" altLang="zh-CN" sz="1000" i="1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R="0" lvl="0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NZ" sz="1000" b="0" i="1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				</a:t>
              </a: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需要</a:t>
              </a:r>
              <a:r>
                <a:rPr lang="en-NZ" altLang="zh-CN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		</a:t>
              </a: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不需要</a:t>
              </a:r>
              <a:endParaRPr lang="en-NZ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endParaRPr>
            </a:p>
            <a:p>
              <a:pPr marL="171450" lvl="0" indent="-171450">
                <a:spcBef>
                  <a:spcPts val="600"/>
                </a:spcBef>
                <a:buFont typeface="Arial" panose="020B0604020202020204" pitchFamily="34" charset="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我需要奉献收据</a:t>
              </a: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用作税务局退税，每个财务年度结束后开具）</a:t>
              </a:r>
              <a:b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</a:b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收据上请开具我的名字 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请拼写清晰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)</a:t>
              </a: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：</a:t>
              </a:r>
              <a:endParaRPr lang="en-NZ" sz="12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0" marR="0" lvl="0" indent="0" algn="just" defTabSz="457200" rtl="0" fontAlgn="auto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    </a:t>
              </a: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并发至我的电邮信箱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（请拼写清晰）</a:t>
              </a:r>
              <a:r>
                <a:rPr lang="en-NZ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:</a:t>
              </a:r>
            </a:p>
            <a:p>
              <a:pPr algn="just" defTabSz="457200">
                <a:spcBef>
                  <a:spcPts val="600"/>
                </a:spcBef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NZ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endParaRPr>
            </a:p>
            <a:p>
              <a:pPr algn="just" defTabSz="457200">
                <a:spcBef>
                  <a:spcPts val="600"/>
                </a:spcBef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一般</a:t>
              </a:r>
              <a:r>
                <a:rPr lang="en-NZ" altLang="zh-CN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/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什一奉献</a:t>
              </a:r>
              <a:r>
                <a:rPr lang="en-NZ" altLang="zh-CN" sz="1200" b="1" dirty="0">
                  <a:solidFill>
                    <a:srgbClr val="000000"/>
                  </a:solidFill>
                  <a:latin typeface="Calibri" panose="020F0502020204030204"/>
                </a:rPr>
                <a:t>   </a:t>
              </a:r>
              <a:r>
                <a:rPr lang="en-NZ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12-3050-0301948-00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；食品银行 </a:t>
              </a:r>
              <a:r>
                <a:rPr lang="en-NZ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-03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；外展事工</a:t>
              </a:r>
              <a:r>
                <a:rPr lang="en-NZ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 -04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1FB9B0D-8015-42E9-A8B8-3EC7EE3775B2}"/>
                </a:ext>
              </a:extLst>
            </p:cNvPr>
            <p:cNvCxnSpPr>
              <a:cxnSpLocks/>
            </p:cNvCxnSpPr>
            <p:nvPr/>
          </p:nvCxnSpPr>
          <p:spPr>
            <a:xfrm>
              <a:off x="2616737" y="7441894"/>
              <a:ext cx="31217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95AF974-D41D-45D0-B6E9-DAF121D1898B}"/>
                </a:ext>
              </a:extLst>
            </p:cNvPr>
            <p:cNvCxnSpPr>
              <a:cxnSpLocks/>
            </p:cNvCxnSpPr>
            <p:nvPr/>
          </p:nvCxnSpPr>
          <p:spPr>
            <a:xfrm>
              <a:off x="2616737" y="7911483"/>
              <a:ext cx="31217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83761043-FDA2-4CA4-8451-68A90B6C59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181"/>
            <a:stretch/>
          </p:blipFill>
          <p:spPr>
            <a:xfrm>
              <a:off x="304286" y="5904121"/>
              <a:ext cx="594371" cy="507813"/>
            </a:xfrm>
            <a:prstGeom prst="rect">
              <a:avLst/>
            </a:prstGeom>
          </p:spPr>
        </p:pic>
      </p:grp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4A63071-BA85-C79F-2E9C-E7B4389AD996}"/>
              </a:ext>
            </a:extLst>
          </p:cNvPr>
          <p:cNvSpPr/>
          <p:nvPr/>
        </p:nvSpPr>
        <p:spPr>
          <a:xfrm>
            <a:off x="6120606" y="4166433"/>
            <a:ext cx="2639992" cy="904331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欢迎组</a:t>
            </a:r>
            <a:r>
              <a:rPr lang="en-NZ" altLang="zh-CN" sz="1400" b="1" u="sng" dirty="0">
                <a:solidFill>
                  <a:schemeClr val="tx1"/>
                </a:solidFill>
              </a:rPr>
              <a:t>&amp;</a:t>
            </a:r>
            <a:r>
              <a:rPr lang="zh-CN" altLang="en-US" sz="1400" b="1" u="sng" dirty="0">
                <a:solidFill>
                  <a:schemeClr val="tx1"/>
                </a:solidFill>
              </a:rPr>
              <a:t>茶点组等培训</a:t>
            </a:r>
            <a:endParaRPr lang="en-NZ" altLang="zh-CN" sz="1400" b="1" u="sng" dirty="0">
              <a:solidFill>
                <a:schemeClr val="tx1"/>
              </a:solidFill>
            </a:endParaRPr>
          </a:p>
          <a:p>
            <a:pPr algn="ctr"/>
            <a:endParaRPr lang="en-NZ" altLang="zh-CN" sz="500" b="1" u="sng" dirty="0">
              <a:solidFill>
                <a:schemeClr val="tx1"/>
              </a:solidFill>
            </a:endParaRPr>
          </a:p>
          <a:p>
            <a:pPr algn="ctr" defTabSz="457200"/>
            <a:r>
              <a:rPr lang="en-NZ" altLang="zh-CN" sz="1200" dirty="0">
                <a:solidFill>
                  <a:schemeClr val="tx1"/>
                </a:solidFill>
              </a:rPr>
              <a:t>4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14</a:t>
            </a:r>
            <a:r>
              <a:rPr lang="zh-CN" altLang="en-US" sz="1200" dirty="0">
                <a:solidFill>
                  <a:schemeClr val="tx1"/>
                </a:solidFill>
              </a:rPr>
              <a:t>号崇拜结束后，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 defTabSz="457200"/>
            <a:r>
              <a:rPr lang="zh-CN" altLang="en-US" sz="1200" dirty="0">
                <a:solidFill>
                  <a:schemeClr val="tx1"/>
                </a:solidFill>
              </a:rPr>
              <a:t>在楼上小厅举行。</a:t>
            </a:r>
            <a:endParaRPr lang="en-NZ" altLang="zh-CN" sz="1200" dirty="0">
              <a:solidFill>
                <a:schemeClr val="tx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C6AED94-F5C3-136E-6ABC-184112CACEDA}"/>
              </a:ext>
            </a:extLst>
          </p:cNvPr>
          <p:cNvSpPr/>
          <p:nvPr/>
        </p:nvSpPr>
        <p:spPr>
          <a:xfrm>
            <a:off x="6120606" y="2577230"/>
            <a:ext cx="2635177" cy="1258500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逾越节晚餐</a:t>
            </a:r>
            <a:endParaRPr lang="en-US" altLang="zh-CN" sz="500" dirty="0">
              <a:solidFill>
                <a:schemeClr val="tx1"/>
              </a:solidFill>
            </a:endParaRPr>
          </a:p>
          <a:p>
            <a:pPr algn="ctr"/>
            <a:r>
              <a:rPr lang="en-US" altLang="zh-CN" sz="5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NZ" altLang="zh-CN" sz="1200" dirty="0">
                <a:solidFill>
                  <a:schemeClr val="tx1"/>
                </a:solidFill>
              </a:rPr>
              <a:t>4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22</a:t>
            </a:r>
            <a:r>
              <a:rPr lang="zh-CN" altLang="en-US" sz="1200" dirty="0">
                <a:solidFill>
                  <a:schemeClr val="tx1"/>
                </a:solidFill>
              </a:rPr>
              <a:t>日（周一）晚上</a:t>
            </a:r>
            <a:r>
              <a:rPr lang="en-NZ" altLang="zh-CN" sz="1200" dirty="0">
                <a:solidFill>
                  <a:schemeClr val="tx1"/>
                </a:solidFill>
              </a:rPr>
              <a:t>6.30</a:t>
            </a:r>
            <a:r>
              <a:rPr lang="zh-CN" altLang="en-US" sz="1200" dirty="0">
                <a:solidFill>
                  <a:schemeClr val="tx1"/>
                </a:solidFill>
              </a:rPr>
              <a:t>，在教会举行，每人</a:t>
            </a:r>
            <a:r>
              <a:rPr lang="en-NZ" altLang="zh-CN" sz="1200" dirty="0">
                <a:solidFill>
                  <a:schemeClr val="tx1"/>
                </a:solidFill>
              </a:rPr>
              <a:t>$30,  </a:t>
            </a:r>
            <a:r>
              <a:rPr lang="zh-CN" altLang="en-US" sz="1200" dirty="0">
                <a:solidFill>
                  <a:schemeClr val="tx1"/>
                </a:solidFill>
              </a:rPr>
              <a:t>共供应</a:t>
            </a:r>
            <a:r>
              <a:rPr lang="en-NZ" altLang="zh-CN" sz="1200" dirty="0">
                <a:solidFill>
                  <a:schemeClr val="tx1"/>
                </a:solidFill>
              </a:rPr>
              <a:t>55</a:t>
            </a:r>
            <a:r>
              <a:rPr lang="zh-CN" altLang="en-US" sz="1200" dirty="0">
                <a:solidFill>
                  <a:schemeClr val="tx1"/>
                </a:solidFill>
              </a:rPr>
              <a:t>位。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请扫教会内粘贴的二维码报名，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报名和付款截止时间为</a:t>
            </a:r>
            <a:r>
              <a:rPr lang="en-NZ" altLang="zh-CN" sz="1200" dirty="0">
                <a:solidFill>
                  <a:schemeClr val="tx1"/>
                </a:solidFill>
              </a:rPr>
              <a:t>4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14</a:t>
            </a:r>
            <a:r>
              <a:rPr lang="zh-CN" altLang="en-US" sz="1200" dirty="0">
                <a:solidFill>
                  <a:schemeClr val="tx1"/>
                </a:solidFill>
              </a:rPr>
              <a:t>日。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1FED2DC-3BD9-3F6D-24C4-0F3E973F7651}"/>
              </a:ext>
            </a:extLst>
          </p:cNvPr>
          <p:cNvSpPr txBox="1"/>
          <p:nvPr/>
        </p:nvSpPr>
        <p:spPr>
          <a:xfrm>
            <a:off x="9403195" y="2682887"/>
            <a:ext cx="26720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NZ" altLang="zh-CN" sz="1200" dirty="0"/>
          </a:p>
          <a:p>
            <a:endParaRPr lang="en-NZ" altLang="zh-CN" sz="1200" dirty="0"/>
          </a:p>
          <a:p>
            <a:r>
              <a:rPr lang="zh-CN" altLang="en-US" sz="1200" i="1" kern="0" dirty="0">
                <a:cs typeface="Arial" panose="020B0604020202020204" pitchFamily="34" charset="0"/>
              </a:rPr>
              <a:t>如有特殊紧急的祷告需求，请联络</a:t>
            </a:r>
            <a:r>
              <a:rPr lang="zh-CN" altLang="en-US" sz="1200" b="1" i="1" kern="0" dirty="0">
                <a:cs typeface="Arial" panose="020B0604020202020204" pitchFamily="34" charset="0"/>
              </a:rPr>
              <a:t>叶牧师</a:t>
            </a:r>
            <a:r>
              <a:rPr lang="en-NZ" altLang="zh-CN" sz="1200" b="1" i="1" kern="0" dirty="0">
                <a:cs typeface="Arial" panose="020B0604020202020204" pitchFamily="34" charset="0"/>
              </a:rPr>
              <a:t>/</a:t>
            </a:r>
            <a:r>
              <a:rPr lang="zh-CN" altLang="en-US" sz="1200" b="1" i="1" kern="0" dirty="0">
                <a:cs typeface="Arial" panose="020B0604020202020204" pitchFamily="34" charset="0"/>
              </a:rPr>
              <a:t>文华传道</a:t>
            </a:r>
            <a:r>
              <a:rPr lang="zh-CN" altLang="en-US" sz="1200" i="1" kern="0" dirty="0">
                <a:cs typeface="Arial" panose="020B0604020202020204" pitchFamily="34" charset="0"/>
              </a:rPr>
              <a:t>，教会的</a:t>
            </a:r>
            <a:r>
              <a:rPr lang="zh-CN" altLang="en-US" sz="1200" b="1" i="1" kern="0" dirty="0">
                <a:cs typeface="Arial" panose="020B0604020202020204" pitchFamily="34" charset="0"/>
              </a:rPr>
              <a:t>代祷服事团队</a:t>
            </a:r>
            <a:r>
              <a:rPr lang="zh-CN" altLang="en-US" sz="1200" i="1" kern="0" dirty="0">
                <a:cs typeface="Arial" panose="020B0604020202020204" pitchFamily="34" charset="0"/>
              </a:rPr>
              <a:t>会为您祷告。</a:t>
            </a:r>
            <a:endParaRPr lang="en-NZ" altLang="zh-CN" sz="1200" i="1" kern="0" dirty="0"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DB631C-6087-126B-AEDF-CD691A13D7A4}"/>
              </a:ext>
            </a:extLst>
          </p:cNvPr>
          <p:cNvSpPr txBox="1"/>
          <p:nvPr/>
        </p:nvSpPr>
        <p:spPr>
          <a:xfrm>
            <a:off x="9420127" y="6158027"/>
            <a:ext cx="2908527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572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1200" i="1" dirty="0"/>
          </a:p>
          <a:p>
            <a:pPr marR="0" indent="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kern="0" dirty="0">
                <a:solidFill>
                  <a:srgbClr val="000000"/>
                </a:solidFill>
              </a:rPr>
              <a:t>新朋友信息</a:t>
            </a:r>
            <a:endParaRPr lang="en-US" altLang="zh-CN" sz="1600" b="1" u="sng" kern="0" dirty="0">
              <a:solidFill>
                <a:srgbClr val="000000"/>
              </a:solidFill>
            </a:endParaRPr>
          </a:p>
          <a:p>
            <a:pPr marL="0" marR="0" lvl="0" indent="0" defTabSz="4572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dirty="0"/>
              <a:t>请扫以下二维码，留下您的信息，方便我们联络：</a:t>
            </a:r>
            <a:endParaRPr lang="en-US" altLang="zh-CN" sz="12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11E7357-4C76-205B-71DF-A2982EA9B0FC}"/>
              </a:ext>
            </a:extLst>
          </p:cNvPr>
          <p:cNvGrpSpPr/>
          <p:nvPr/>
        </p:nvGrpSpPr>
        <p:grpSpPr>
          <a:xfrm>
            <a:off x="9523854" y="7178848"/>
            <a:ext cx="935233" cy="1219757"/>
            <a:chOff x="9560471" y="7240970"/>
            <a:chExt cx="935233" cy="1219757"/>
          </a:xfrm>
        </p:grpSpPr>
        <p:pic>
          <p:nvPicPr>
            <p:cNvPr id="13" name="Picture 12" descr="A qr code on a white background&#10;&#10;Description automatically generated">
              <a:extLst>
                <a:ext uri="{FF2B5EF4-FFF2-40B4-BE49-F238E27FC236}">
                  <a16:creationId xmlns:a16="http://schemas.microsoft.com/office/drawing/2014/main" id="{5DD19EA3-3DD7-5846-718C-F237A53B6DF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60471" y="7525494"/>
              <a:ext cx="935233" cy="935233"/>
            </a:xfrm>
            <a:prstGeom prst="rect">
              <a:avLst/>
            </a:prstGeom>
          </p:spPr>
        </p:pic>
        <p:sp>
          <p:nvSpPr>
            <p:cNvPr id="14" name="Speech Bubble: Rectangle with Corners Rounded 13">
              <a:extLst>
                <a:ext uri="{FF2B5EF4-FFF2-40B4-BE49-F238E27FC236}">
                  <a16:creationId xmlns:a16="http://schemas.microsoft.com/office/drawing/2014/main" id="{5ADE8561-D9A0-8D02-AD0D-7290786C5416}"/>
                </a:ext>
              </a:extLst>
            </p:cNvPr>
            <p:cNvSpPr/>
            <p:nvPr/>
          </p:nvSpPr>
          <p:spPr>
            <a:xfrm>
              <a:off x="9560471" y="7240970"/>
              <a:ext cx="893876" cy="212488"/>
            </a:xfrm>
            <a:prstGeom prst="wedgeRoundRectCallout">
              <a:avLst>
                <a:gd name="adj1" fmla="val -18941"/>
                <a:gd name="adj2" fmla="val 77406"/>
                <a:gd name="adj3" fmla="val 16667"/>
              </a:avLst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Z" sz="1400" dirty="0"/>
                <a:t>English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43A5A05-33D4-EFA3-5BF8-B1E1B0F53918}"/>
              </a:ext>
            </a:extLst>
          </p:cNvPr>
          <p:cNvGrpSpPr/>
          <p:nvPr/>
        </p:nvGrpSpPr>
        <p:grpSpPr>
          <a:xfrm>
            <a:off x="10676105" y="7178848"/>
            <a:ext cx="935233" cy="1232961"/>
            <a:chOff x="10711731" y="7240970"/>
            <a:chExt cx="935233" cy="1232961"/>
          </a:xfrm>
        </p:grpSpPr>
        <p:sp>
          <p:nvSpPr>
            <p:cNvPr id="18" name="Speech Bubble: Rectangle with Corners Rounded 17">
              <a:extLst>
                <a:ext uri="{FF2B5EF4-FFF2-40B4-BE49-F238E27FC236}">
                  <a16:creationId xmlns:a16="http://schemas.microsoft.com/office/drawing/2014/main" id="{15E51F77-A0D1-BA19-98E0-D9FBF0ADE0C7}"/>
                </a:ext>
              </a:extLst>
            </p:cNvPr>
            <p:cNvSpPr/>
            <p:nvPr/>
          </p:nvSpPr>
          <p:spPr>
            <a:xfrm>
              <a:off x="10740732" y="7240970"/>
              <a:ext cx="893875" cy="212488"/>
            </a:xfrm>
            <a:prstGeom prst="wedgeRoundRectCallout">
              <a:avLst>
                <a:gd name="adj1" fmla="val -18941"/>
                <a:gd name="adj2" fmla="val 77406"/>
                <a:gd name="adj3" fmla="val 16667"/>
              </a:avLst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dirty="0"/>
                <a:t>中文</a:t>
              </a:r>
              <a:endParaRPr lang="en-NZ" sz="1400" dirty="0"/>
            </a:p>
          </p:txBody>
        </p:sp>
        <p:pic>
          <p:nvPicPr>
            <p:cNvPr id="20" name="Picture 19" descr="A qr code on a white background&#10;&#10;Description automatically generated">
              <a:extLst>
                <a:ext uri="{FF2B5EF4-FFF2-40B4-BE49-F238E27FC236}">
                  <a16:creationId xmlns:a16="http://schemas.microsoft.com/office/drawing/2014/main" id="{265C9410-E735-FE20-8CD7-6DFF998DE3D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1731" y="7538698"/>
              <a:ext cx="935233" cy="935233"/>
            </a:xfrm>
            <a:prstGeom prst="rect">
              <a:avLst/>
            </a:prstGeom>
          </p:spPr>
        </p:pic>
      </p:grp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B52BAC2-A7B2-9D3F-2E0C-21FB7B94D238}"/>
              </a:ext>
            </a:extLst>
          </p:cNvPr>
          <p:cNvSpPr/>
          <p:nvPr/>
        </p:nvSpPr>
        <p:spPr>
          <a:xfrm>
            <a:off x="6115791" y="5411363"/>
            <a:ext cx="2639992" cy="1258500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英语课程</a:t>
            </a:r>
            <a:endParaRPr lang="en-NZ" altLang="zh-CN" sz="500" b="1" u="sng" dirty="0">
              <a:solidFill>
                <a:schemeClr val="tx1"/>
              </a:solidFill>
            </a:endParaRPr>
          </a:p>
          <a:p>
            <a:pPr algn="ctr" defTabSz="457200"/>
            <a:endParaRPr lang="en-NZ" altLang="zh-CN" sz="500" dirty="0">
              <a:solidFill>
                <a:schemeClr val="tx1"/>
              </a:solidFill>
            </a:endParaRPr>
          </a:p>
          <a:p>
            <a:pPr algn="ctr" defTabSz="457200"/>
            <a:r>
              <a:rPr lang="en-NZ" altLang="zh-CN" sz="1200" dirty="0">
                <a:solidFill>
                  <a:schemeClr val="tx1"/>
                </a:solidFill>
              </a:rPr>
              <a:t>4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14</a:t>
            </a:r>
            <a:r>
              <a:rPr lang="zh-CN" altLang="en-US" sz="1200" dirty="0">
                <a:solidFill>
                  <a:schemeClr val="tx1"/>
                </a:solidFill>
              </a:rPr>
              <a:t>号崇拜结束后开始，每周日下午</a:t>
            </a:r>
            <a:r>
              <a:rPr lang="en-NZ" altLang="zh-CN" sz="1200" dirty="0">
                <a:solidFill>
                  <a:schemeClr val="tx1"/>
                </a:solidFill>
              </a:rPr>
              <a:t>2-3</a:t>
            </a:r>
            <a:r>
              <a:rPr lang="zh-CN" altLang="en-US" sz="1200" dirty="0">
                <a:solidFill>
                  <a:schemeClr val="tx1"/>
                </a:solidFill>
              </a:rPr>
              <a:t>点，在教会楼下举行。请向 </a:t>
            </a:r>
            <a:r>
              <a:rPr lang="en-NZ" altLang="zh-CN" sz="1200" dirty="0">
                <a:solidFill>
                  <a:schemeClr val="tx1"/>
                </a:solidFill>
              </a:rPr>
              <a:t>J</a:t>
            </a:r>
            <a:r>
              <a:rPr lang="en-US" altLang="zh-CN" sz="1200" dirty="0" err="1">
                <a:solidFill>
                  <a:schemeClr val="tx1"/>
                </a:solidFill>
              </a:rPr>
              <a:t>ohn&amp;Vyviane</a:t>
            </a:r>
            <a:r>
              <a:rPr lang="en-US" altLang="zh-CN" sz="1200" dirty="0">
                <a:solidFill>
                  <a:schemeClr val="tx1"/>
                </a:solidFill>
              </a:rPr>
              <a:t> </a:t>
            </a:r>
            <a:r>
              <a:rPr lang="zh-CN" altLang="en-US" sz="1200" dirty="0">
                <a:solidFill>
                  <a:schemeClr val="tx1"/>
                </a:solidFill>
              </a:rPr>
              <a:t>了解详情并报名。</a:t>
            </a:r>
            <a:endParaRPr lang="en-NZ" altLang="zh-CN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321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94311</TotalTime>
  <Words>2324</Words>
  <Application>Microsoft Office PowerPoint</Application>
  <PresentationFormat>Custom</PresentationFormat>
  <Paragraphs>120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等线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 Branc</dc:creator>
  <cp:lastModifiedBy>Office</cp:lastModifiedBy>
  <cp:revision>2915</cp:revision>
  <cp:lastPrinted>2024-03-15T00:49:22Z</cp:lastPrinted>
  <dcterms:created xsi:type="dcterms:W3CDTF">2016-04-12T21:55:16Z</dcterms:created>
  <dcterms:modified xsi:type="dcterms:W3CDTF">2024-04-05T00:42:01Z</dcterms:modified>
</cp:coreProperties>
</file>