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12241213" cy="8640763"/>
  <p:notesSz cx="6800850" cy="99329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22">
          <p15:clr>
            <a:srgbClr val="A4A3A4"/>
          </p15:clr>
        </p15:guide>
        <p15:guide id="2" pos="38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3A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8C740B-0213-469B-8347-1239CCDB9DD2}" v="8" dt="2024-01-18T22:35:27.0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7668" autoAdjust="0"/>
    <p:restoredTop sz="96357" autoAdjust="0"/>
  </p:normalViewPr>
  <p:slideViewPr>
    <p:cSldViewPr snapToGrid="0">
      <p:cViewPr varScale="1">
        <p:scale>
          <a:sx n="91" d="100"/>
          <a:sy n="91" d="100"/>
        </p:scale>
        <p:origin x="2082" y="90"/>
      </p:cViewPr>
      <p:guideLst>
        <p:guide orient="horz" pos="2722"/>
        <p:guide pos="38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y Liu" userId="555135d3-8375-474e-9499-bef597c17be0" providerId="ADAL" clId="{428C740B-0213-469B-8347-1239CCDB9DD2}"/>
    <pc:docChg chg="custSel modSld">
      <pc:chgData name="Wendy Liu" userId="555135d3-8375-474e-9499-bef597c17be0" providerId="ADAL" clId="{428C740B-0213-469B-8347-1239CCDB9DD2}" dt="2024-01-18T22:37:13.246" v="733" actId="20577"/>
      <pc:docMkLst>
        <pc:docMk/>
      </pc:docMkLst>
      <pc:sldChg chg="addSp delSp modSp mod">
        <pc:chgData name="Wendy Liu" userId="555135d3-8375-474e-9499-bef597c17be0" providerId="ADAL" clId="{428C740B-0213-469B-8347-1239CCDB9DD2}" dt="2024-01-18T22:17:18.932" v="217" actId="20577"/>
        <pc:sldMkLst>
          <pc:docMk/>
          <pc:sldMk cId="612804852" sldId="256"/>
        </pc:sldMkLst>
        <pc:spChg chg="mod">
          <ac:chgData name="Wendy Liu" userId="555135d3-8375-474e-9499-bef597c17be0" providerId="ADAL" clId="{428C740B-0213-469B-8347-1239CCDB9DD2}" dt="2024-01-18T22:12:12.747" v="105" actId="20577"/>
          <ac:spMkLst>
            <pc:docMk/>
            <pc:sldMk cId="612804852" sldId="256"/>
            <ac:spMk id="8" creationId="{00000000-0000-0000-0000-000000000000}"/>
          </ac:spMkLst>
        </pc:spChg>
        <pc:spChg chg="mod">
          <ac:chgData name="Wendy Liu" userId="555135d3-8375-474e-9499-bef597c17be0" providerId="ADAL" clId="{428C740B-0213-469B-8347-1239CCDB9DD2}" dt="2024-01-18T22:10:48.678" v="66" actId="113"/>
          <ac:spMkLst>
            <pc:docMk/>
            <pc:sldMk cId="612804852" sldId="256"/>
            <ac:spMk id="10" creationId="{4A94EA54-0B72-1AA4-B213-004B034DC8D1}"/>
          </ac:spMkLst>
        </pc:spChg>
        <pc:spChg chg="mod">
          <ac:chgData name="Wendy Liu" userId="555135d3-8375-474e-9499-bef597c17be0" providerId="ADAL" clId="{428C740B-0213-469B-8347-1239CCDB9DD2}" dt="2024-01-18T22:07:43.345" v="17" actId="255"/>
          <ac:spMkLst>
            <pc:docMk/>
            <pc:sldMk cId="612804852" sldId="256"/>
            <ac:spMk id="12" creationId="{52CDF0E6-6482-EB39-0551-747FE57ACC30}"/>
          </ac:spMkLst>
        </pc:spChg>
        <pc:spChg chg="mod">
          <ac:chgData name="Wendy Liu" userId="555135d3-8375-474e-9499-bef597c17be0" providerId="ADAL" clId="{428C740B-0213-469B-8347-1239CCDB9DD2}" dt="2024-01-18T22:14:37.546" v="154" actId="20577"/>
          <ac:spMkLst>
            <pc:docMk/>
            <pc:sldMk cId="612804852" sldId="256"/>
            <ac:spMk id="16" creationId="{9FCAAC8D-B927-0B64-E857-12FFB3CD895E}"/>
          </ac:spMkLst>
        </pc:spChg>
        <pc:graphicFrameChg chg="mod modGraphic">
          <ac:chgData name="Wendy Liu" userId="555135d3-8375-474e-9499-bef597c17be0" providerId="ADAL" clId="{428C740B-0213-469B-8347-1239CCDB9DD2}" dt="2024-01-18T22:17:18.932" v="217" actId="20577"/>
          <ac:graphicFrameMkLst>
            <pc:docMk/>
            <pc:sldMk cId="612804852" sldId="256"/>
            <ac:graphicFrameMk id="3" creationId="{04D42518-B84B-D4BF-109A-17237191FE5C}"/>
          </ac:graphicFrameMkLst>
        </pc:graphicFrameChg>
        <pc:picChg chg="del">
          <ac:chgData name="Wendy Liu" userId="555135d3-8375-474e-9499-bef597c17be0" providerId="ADAL" clId="{428C740B-0213-469B-8347-1239CCDB9DD2}" dt="2024-01-18T22:03:05.127" v="0" actId="478"/>
          <ac:picMkLst>
            <pc:docMk/>
            <pc:sldMk cId="612804852" sldId="256"/>
            <ac:picMk id="2" creationId="{D85E75AC-873B-7512-C1F7-111530C8C3F1}"/>
          </ac:picMkLst>
        </pc:picChg>
        <pc:picChg chg="add mod">
          <ac:chgData name="Wendy Liu" userId="555135d3-8375-474e-9499-bef597c17be0" providerId="ADAL" clId="{428C740B-0213-469B-8347-1239CCDB9DD2}" dt="2024-01-18T22:05:30.083" v="6" actId="14100"/>
          <ac:picMkLst>
            <pc:docMk/>
            <pc:sldMk cId="612804852" sldId="256"/>
            <ac:picMk id="4" creationId="{E4C84F1A-CC33-862A-46CD-3063CFEBC544}"/>
          </ac:picMkLst>
        </pc:picChg>
      </pc:sldChg>
      <pc:sldChg chg="modSp mod">
        <pc:chgData name="Wendy Liu" userId="555135d3-8375-474e-9499-bef597c17be0" providerId="ADAL" clId="{428C740B-0213-469B-8347-1239CCDB9DD2}" dt="2024-01-18T22:37:13.246" v="733" actId="20577"/>
        <pc:sldMkLst>
          <pc:docMk/>
          <pc:sldMk cId="896321597" sldId="257"/>
        </pc:sldMkLst>
        <pc:spChg chg="mod">
          <ac:chgData name="Wendy Liu" userId="555135d3-8375-474e-9499-bef597c17be0" providerId="ADAL" clId="{428C740B-0213-469B-8347-1239CCDB9DD2}" dt="2024-01-18T22:37:13.246" v="733" actId="20577"/>
          <ac:spMkLst>
            <pc:docMk/>
            <pc:sldMk cId="896321597" sldId="257"/>
            <ac:spMk id="7" creationId="{6CADBE11-8D28-C6A9-519F-152850C9266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2863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3A33AB-072E-4C96-9ECE-16DCFEB5F1E5}" type="datetimeFigureOut">
              <a:rPr lang="en-NZ" smtClean="0"/>
              <a:t>31/05/2024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1241425"/>
            <a:ext cx="47498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41950" cy="39116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451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2863" y="943451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496087-E0D0-4A78-BA5A-6AF6838A27C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76832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96087-E0D0-4A78-BA5A-6AF6838A27CC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92270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96087-E0D0-4A78-BA5A-6AF6838A27CC}" type="slidenum">
              <a:rPr lang="en-NZ" smtClean="0"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86802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0152" y="1414127"/>
            <a:ext cx="9180910" cy="300826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0152" y="4538404"/>
            <a:ext cx="9180910" cy="208618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31/05/2024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03911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31/05/2024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7735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0120" y="460043"/>
            <a:ext cx="2639511" cy="73226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585" y="460043"/>
            <a:ext cx="7765519" cy="732264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31/05/2024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68848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31/05/2024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74787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209" y="2154192"/>
            <a:ext cx="10558047" cy="3594316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209" y="5782512"/>
            <a:ext cx="10558047" cy="189016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31/05/2024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3133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585" y="2300204"/>
            <a:ext cx="5202515" cy="54824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116" y="2300204"/>
            <a:ext cx="5202515" cy="54824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31/05/2024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38761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179" y="460041"/>
            <a:ext cx="10558047" cy="16701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179" y="2118189"/>
            <a:ext cx="5178606" cy="103809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179" y="3156279"/>
            <a:ext cx="5178606" cy="46424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115" y="2118189"/>
            <a:ext cx="5204110" cy="103809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115" y="3156279"/>
            <a:ext cx="5204110" cy="46424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31/05/2024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70319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31/05/2024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27066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31/05/2024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5628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179" y="576051"/>
            <a:ext cx="3948110" cy="201617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4111" y="1244112"/>
            <a:ext cx="6197115" cy="614054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179" y="2592229"/>
            <a:ext cx="3948110" cy="48024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31/05/2024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68563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179" y="576051"/>
            <a:ext cx="3948110" cy="201617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4111" y="1244112"/>
            <a:ext cx="6197115" cy="614054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179" y="2592229"/>
            <a:ext cx="3948110" cy="48024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31/05/2024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68866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584" y="460041"/>
            <a:ext cx="10558047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584" y="2300204"/>
            <a:ext cx="10558047" cy="54824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585" y="8008709"/>
            <a:ext cx="2754273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54C1C-8B1A-4AE4-B074-FCE5453C6325}" type="datetimeFigureOut">
              <a:rPr lang="en-NZ" smtClean="0"/>
              <a:pPr/>
              <a:t>31/05/2024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4903" y="8008709"/>
            <a:ext cx="4131409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5358" y="8008709"/>
            <a:ext cx="2754273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51163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hyperlink" Target="http://www.mairangichurch.org.nz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hyperlink" Target="mailto:office@mairangichurch.org.nz" TargetMode="External"/><Relationship Id="rId7" Type="http://schemas.openxmlformats.org/officeDocument/2006/relationships/hyperlink" Target="mailto:yangjie625@gmail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carolinelagrange7@gmail.com" TargetMode="External"/><Relationship Id="rId5" Type="http://schemas.openxmlformats.org/officeDocument/2006/relationships/hyperlink" Target="mailto:wendy@mairangichurch.org.nz" TargetMode="External"/><Relationship Id="rId10" Type="http://schemas.openxmlformats.org/officeDocument/2006/relationships/image" Target="../media/image6.png"/><Relationship Id="rId4" Type="http://schemas.openxmlformats.org/officeDocument/2006/relationships/hyperlink" Target="mailto:david@mairangichurch.org.nz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374732" y="3370977"/>
            <a:ext cx="5708455" cy="1716799"/>
          </a:xfrm>
        </p:spPr>
        <p:txBody>
          <a:bodyPr anchor="ctr"/>
          <a:lstStyle/>
          <a:p>
            <a:pPr algn="ctr"/>
            <a:r>
              <a:rPr lang="en-NZ" dirty="0"/>
              <a:t>Place for Pic / logo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6901610" y="7639390"/>
            <a:ext cx="5020320" cy="406104"/>
          </a:xfrm>
        </p:spPr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1050" b="1" dirty="0"/>
              <a:t>欢迎大家加入聚会前祷告会 </a:t>
            </a:r>
            <a:r>
              <a:rPr lang="en-US" altLang="zh-CN" sz="1050" b="1" dirty="0"/>
              <a:t> - </a:t>
            </a:r>
            <a:r>
              <a:rPr lang="zh-CN" altLang="en-US" sz="1050" b="1" dirty="0"/>
              <a:t>主日上午</a:t>
            </a:r>
            <a:r>
              <a:rPr lang="en-US" altLang="zh-CN" sz="1050" b="1" dirty="0"/>
              <a:t>9:30</a:t>
            </a:r>
            <a:r>
              <a:rPr lang="zh-CN" altLang="en-US" sz="1050" b="1" dirty="0"/>
              <a:t>教会副堂</a:t>
            </a:r>
            <a:endParaRPr lang="en-NZ" sz="1050" b="1" dirty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1050" b="1" dirty="0"/>
              <a:t>教会祷告会每月第一和第三周日晚七点</a:t>
            </a:r>
            <a:endParaRPr lang="en-NZ" altLang="zh-CN" sz="1050" b="1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806821" y="1303466"/>
            <a:ext cx="5239985" cy="429119"/>
          </a:xfrm>
        </p:spPr>
        <p:txBody>
          <a:bodyPr>
            <a:normAutofit/>
          </a:bodyPr>
          <a:lstStyle/>
          <a:p>
            <a:pPr algn="ctr"/>
            <a:r>
              <a:rPr lang="zh-CN" altLang="en-US" sz="1800" i="1" dirty="0"/>
              <a:t>認識主更多  傳揚主更多</a:t>
            </a:r>
            <a:endParaRPr lang="en-US" sz="1800" i="1" dirty="0"/>
          </a:p>
        </p:txBody>
      </p:sp>
      <p:pic>
        <p:nvPicPr>
          <p:cNvPr id="9" name="Picture 8" descr="MCC13478 - Mairangi Bay Church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02" t="16209" r="-12370" b="23723"/>
          <a:stretch>
            <a:fillRect/>
          </a:stretch>
        </p:blipFill>
        <p:spPr bwMode="auto">
          <a:xfrm>
            <a:off x="7306966" y="48332"/>
            <a:ext cx="4601711" cy="11249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Rectangle 26"/>
          <p:cNvSpPr/>
          <p:nvPr/>
        </p:nvSpPr>
        <p:spPr>
          <a:xfrm>
            <a:off x="6901610" y="2049979"/>
            <a:ext cx="502032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000" dirty="0">
                <a:ln w="0"/>
              </a:rPr>
              <a:t>教会周报</a:t>
            </a:r>
            <a:r>
              <a:rPr lang="en-US" sz="2000" dirty="0">
                <a:ln w="0"/>
              </a:rPr>
              <a:t> </a:t>
            </a:r>
          </a:p>
          <a:p>
            <a:pPr algn="ctr"/>
            <a:r>
              <a:rPr lang="en-US" sz="2400" b="1" dirty="0">
                <a:ln w="0"/>
              </a:rPr>
              <a:t>20</a:t>
            </a:r>
            <a:r>
              <a:rPr lang="en-US" altLang="zh-CN" sz="2400" b="1" dirty="0">
                <a:ln w="0"/>
              </a:rPr>
              <a:t>24 </a:t>
            </a:r>
            <a:r>
              <a:rPr lang="zh-CN" altLang="en-US" sz="2400" b="1" dirty="0">
                <a:ln w="0"/>
              </a:rPr>
              <a:t>年</a:t>
            </a:r>
            <a:r>
              <a:rPr lang="en-NZ" altLang="zh-CN" sz="2400" b="1" dirty="0">
                <a:ln w="0"/>
              </a:rPr>
              <a:t> 6 </a:t>
            </a:r>
            <a:r>
              <a:rPr lang="zh-CN" altLang="en-US" sz="2400" b="1" dirty="0">
                <a:ln w="0"/>
              </a:rPr>
              <a:t>月</a:t>
            </a:r>
            <a:r>
              <a:rPr lang="en-NZ" altLang="zh-CN" sz="2400" b="1" dirty="0">
                <a:ln w="0"/>
              </a:rPr>
              <a:t> 2 </a:t>
            </a:r>
            <a:r>
              <a:rPr lang="zh-CN" altLang="en-US" sz="2400" b="1" dirty="0">
                <a:ln w="0"/>
              </a:rPr>
              <a:t>日</a:t>
            </a:r>
            <a:endParaRPr lang="en-US" sz="2400" b="1" dirty="0">
              <a:ln w="0"/>
            </a:endParaRPr>
          </a:p>
        </p:txBody>
      </p:sp>
      <p:sp>
        <p:nvSpPr>
          <p:cNvPr id="1025" name="TextBox 1024"/>
          <p:cNvSpPr txBox="1"/>
          <p:nvPr/>
        </p:nvSpPr>
        <p:spPr>
          <a:xfrm>
            <a:off x="6979653" y="8058858"/>
            <a:ext cx="5256336" cy="406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000" dirty="0"/>
              <a:t>49 </a:t>
            </a:r>
            <a:r>
              <a:rPr lang="en-NZ" sz="1000" dirty="0" err="1"/>
              <a:t>Maxwelton</a:t>
            </a:r>
            <a:r>
              <a:rPr lang="en-NZ" sz="1000" dirty="0"/>
              <a:t> Drive, Mairangi Bay, North Shore, Auckland 0630 </a:t>
            </a:r>
          </a:p>
          <a:p>
            <a:pPr algn="ctr"/>
            <a:r>
              <a:rPr lang="zh-CN" altLang="en-US" sz="1000" dirty="0"/>
              <a:t>电话</a:t>
            </a:r>
            <a:r>
              <a:rPr lang="en-NZ" sz="1000" dirty="0"/>
              <a:t> 09 478-6314, </a:t>
            </a:r>
            <a:r>
              <a:rPr lang="zh-CN" altLang="en-US" sz="1000" dirty="0"/>
              <a:t>教会网站</a:t>
            </a:r>
            <a:r>
              <a:rPr lang="en-NZ" sz="1000" dirty="0"/>
              <a:t>: </a:t>
            </a:r>
            <a:r>
              <a:rPr lang="en-NZ" sz="1000" dirty="0">
                <a:hlinkClick r:id="rId4"/>
              </a:rPr>
              <a:t>www.mairangichurch.org.nz</a:t>
            </a:r>
            <a:r>
              <a:rPr lang="en-NZ" sz="1000" dirty="0"/>
              <a:t>, </a:t>
            </a:r>
            <a:r>
              <a:rPr lang="zh-CN" altLang="en-US" sz="1000" dirty="0"/>
              <a:t>电邮</a:t>
            </a:r>
            <a:r>
              <a:rPr lang="en-NZ" sz="1000" dirty="0"/>
              <a:t>: office@mairangichurch.org.nz</a:t>
            </a:r>
          </a:p>
        </p:txBody>
      </p:sp>
      <p:pic>
        <p:nvPicPr>
          <p:cNvPr id="22" name="Picture 27">
            <a:extLst>
              <a:ext uri="{FF2B5EF4-FFF2-40B4-BE49-F238E27FC236}">
                <a16:creationId xmlns:a16="http://schemas.microsoft.com/office/drawing/2014/main" id="{8A5F9123-AE0E-47F1-BCDA-32FDB36A3E3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04345" y="3080083"/>
            <a:ext cx="5252834" cy="200769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E6E4F4B-8200-4165-9A96-59B96300EBC4}"/>
              </a:ext>
            </a:extLst>
          </p:cNvPr>
          <p:cNvSpPr txBox="1"/>
          <p:nvPr/>
        </p:nvSpPr>
        <p:spPr>
          <a:xfrm>
            <a:off x="63185" y="27871"/>
            <a:ext cx="6165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为万国祷告 </a:t>
            </a:r>
            <a:r>
              <a:rPr lang="zh-CN" altLang="en-US" sz="1100" b="1" i="1" dirty="0"/>
              <a:t>“在列邦中述说他的荣耀！在万民中述说他的奇事！诗</a:t>
            </a:r>
            <a:r>
              <a:rPr lang="en-US" altLang="zh-CN" sz="1100" b="1" i="1" dirty="0"/>
              <a:t>96</a:t>
            </a:r>
            <a:r>
              <a:rPr lang="zh-CN" altLang="en-US" sz="1100" b="1" i="1" dirty="0"/>
              <a:t>：</a:t>
            </a:r>
            <a:r>
              <a:rPr lang="en-US" altLang="zh-CN" sz="1100" b="1" i="1" dirty="0"/>
              <a:t>3</a:t>
            </a:r>
            <a:r>
              <a:rPr lang="zh-CN" altLang="en-US" sz="1100" b="1" i="1" dirty="0"/>
              <a:t>”</a:t>
            </a:r>
            <a:endParaRPr lang="en-NZ" sz="1100" b="1" i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F86DD57-8316-4ED3-8E5A-5606CDF18D45}"/>
              </a:ext>
            </a:extLst>
          </p:cNvPr>
          <p:cNvSpPr txBox="1"/>
          <p:nvPr/>
        </p:nvSpPr>
        <p:spPr>
          <a:xfrm>
            <a:off x="3363159" y="400271"/>
            <a:ext cx="24465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i="1" dirty="0"/>
              <a:t>由 </a:t>
            </a:r>
            <a:r>
              <a:rPr lang="zh-CN" altLang="en-US" sz="1200" b="1" i="1" dirty="0"/>
              <a:t>约书亚计划</a:t>
            </a:r>
            <a:r>
              <a:rPr lang="zh-CN" altLang="en-US" sz="1200" i="1" dirty="0"/>
              <a:t>  </a:t>
            </a:r>
            <a:r>
              <a:rPr lang="en-US" altLang="zh-CN" sz="1200" b="1" i="1" dirty="0"/>
              <a:t>Joshua Project</a:t>
            </a:r>
            <a:r>
              <a:rPr lang="zh-CN" altLang="en-US" sz="1200" i="1" dirty="0"/>
              <a:t>提供</a:t>
            </a:r>
            <a:endParaRPr lang="en-NZ" sz="1200" b="1" i="1" dirty="0"/>
          </a:p>
        </p:txBody>
      </p:sp>
      <p:sp>
        <p:nvSpPr>
          <p:cNvPr id="16" name="TextBox 29">
            <a:extLst>
              <a:ext uri="{FF2B5EF4-FFF2-40B4-BE49-F238E27FC236}">
                <a16:creationId xmlns:a16="http://schemas.microsoft.com/office/drawing/2014/main" id="{9FCAAC8D-B927-0B64-E857-12FFB3CD895E}"/>
              </a:ext>
            </a:extLst>
          </p:cNvPr>
          <p:cNvSpPr txBox="1"/>
          <p:nvPr/>
        </p:nvSpPr>
        <p:spPr>
          <a:xfrm>
            <a:off x="60708" y="6706595"/>
            <a:ext cx="5878972" cy="1785104"/>
          </a:xfrm>
          <a:prstGeom prst="rect">
            <a:avLst/>
          </a:prstGeom>
          <a:solidFill>
            <a:srgbClr val="D9D9D9">
              <a:alpha val="50000"/>
            </a:srgbClr>
          </a:solidFill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400" b="1" u="sng" dirty="0"/>
              <a:t>本周经文（和合本</a:t>
            </a:r>
            <a:r>
              <a:rPr lang="en-NZ" altLang="zh-CN" sz="1400" b="1" u="sng" dirty="0"/>
              <a:t>) </a:t>
            </a:r>
            <a:r>
              <a:rPr lang="en-US" altLang="zh-CN" sz="1400" b="1" u="sng" dirty="0"/>
              <a:t>— </a:t>
            </a:r>
            <a:r>
              <a:rPr lang="zh-TW" altLang="en-US" sz="1400" b="1" u="sng" dirty="0"/>
              <a:t>彼得前书 </a:t>
            </a:r>
            <a:r>
              <a:rPr lang="en-US" altLang="zh-TW" sz="1400" b="1" u="sng" dirty="0"/>
              <a:t>5</a:t>
            </a:r>
            <a:r>
              <a:rPr lang="zh-TW" altLang="en-US" sz="1400" b="1" u="sng" dirty="0"/>
              <a:t>：</a:t>
            </a:r>
            <a:r>
              <a:rPr lang="en-US" altLang="zh-TW" sz="1400" b="1" u="sng" dirty="0"/>
              <a:t>8-11</a:t>
            </a: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altLang="zh-CN" sz="1400" b="1" u="sng" dirty="0"/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altLang="zh-CN" sz="1200" kern="0" dirty="0">
                <a:solidFill>
                  <a:srgbClr val="000000"/>
                </a:solidFill>
              </a:rPr>
              <a:t>8</a:t>
            </a:r>
            <a:r>
              <a:rPr lang="zh-CN" altLang="en-US" sz="1200" kern="0" dirty="0">
                <a:solidFill>
                  <a:srgbClr val="000000"/>
                </a:solidFill>
              </a:rPr>
              <a:t>务要谨守，儆醒。因为你们的仇敌魔鬼，如同吼叫的狮子，遍地游行，寻找可吞吃的人。</a:t>
            </a:r>
            <a:r>
              <a:rPr lang="en-US" altLang="zh-CN" sz="1200" kern="0" dirty="0">
                <a:solidFill>
                  <a:srgbClr val="000000"/>
                </a:solidFill>
              </a:rPr>
              <a:t>9</a:t>
            </a:r>
            <a:r>
              <a:rPr lang="zh-CN" altLang="en-US" sz="1200" kern="0" dirty="0">
                <a:solidFill>
                  <a:srgbClr val="000000"/>
                </a:solidFill>
              </a:rPr>
              <a:t>你们要用坚固的信心抵挡他，因为知道你们在世上的众弟兄也是经历这样的苦难。</a:t>
            </a:r>
            <a:r>
              <a:rPr lang="en-US" altLang="zh-CN" sz="1200" kern="0" dirty="0">
                <a:solidFill>
                  <a:srgbClr val="000000"/>
                </a:solidFill>
              </a:rPr>
              <a:t>10</a:t>
            </a:r>
            <a:r>
              <a:rPr lang="zh-CN" altLang="en-US" sz="1200" kern="0" dirty="0">
                <a:solidFill>
                  <a:srgbClr val="000000"/>
                </a:solidFill>
              </a:rPr>
              <a:t>那赐诸般恩典的神曾在基督里召你们，得享他永远的荣耀，等你们暂受苦难之後，必要亲自成全你们，坚固你们，赐力量给你们。</a:t>
            </a:r>
            <a:r>
              <a:rPr lang="en-US" altLang="zh-CN" sz="1200" kern="0" dirty="0">
                <a:solidFill>
                  <a:srgbClr val="000000"/>
                </a:solidFill>
              </a:rPr>
              <a:t>11</a:t>
            </a:r>
            <a:r>
              <a:rPr lang="zh-CN" altLang="en-US" sz="1200" kern="0" dirty="0">
                <a:solidFill>
                  <a:srgbClr val="000000"/>
                </a:solidFill>
              </a:rPr>
              <a:t>愿权能归给他，直到永永远远。阿们！</a:t>
            </a:r>
            <a:endParaRPr lang="en-NZ" altLang="zh-CN" sz="1200" kern="0" dirty="0">
              <a:solidFill>
                <a:srgbClr val="000000"/>
              </a:solidFill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NZ" altLang="zh-CN" sz="1100" dirty="0"/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NZ" altLang="zh-CN" sz="11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4D42518-B84B-D4BF-109A-17237191FE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5103333"/>
              </p:ext>
            </p:extLst>
          </p:nvPr>
        </p:nvGraphicFramePr>
        <p:xfrm>
          <a:off x="3560560" y="4085241"/>
          <a:ext cx="2380455" cy="2433977"/>
        </p:xfrm>
        <a:graphic>
          <a:graphicData uri="http://schemas.openxmlformats.org/drawingml/2006/table">
            <a:tbl>
              <a:tblPr/>
              <a:tblGrid>
                <a:gridCol w="1227140">
                  <a:extLst>
                    <a:ext uri="{9D8B030D-6E8A-4147-A177-3AD203B41FA5}">
                      <a16:colId xmlns:a16="http://schemas.microsoft.com/office/drawing/2014/main" val="3323041517"/>
                    </a:ext>
                  </a:extLst>
                </a:gridCol>
                <a:gridCol w="1153315">
                  <a:extLst>
                    <a:ext uri="{9D8B030D-6E8A-4147-A177-3AD203B41FA5}">
                      <a16:colId xmlns:a16="http://schemas.microsoft.com/office/drawing/2014/main" val="990777293"/>
                    </a:ext>
                  </a:extLst>
                </a:gridCol>
              </a:tblGrid>
              <a:tr h="207612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总人口数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NZ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1,165,000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98535642"/>
                  </a:ext>
                </a:extLst>
              </a:tr>
              <a:tr h="207612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世界人口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2,435,500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23523312"/>
                  </a:ext>
                </a:extLst>
              </a:tr>
              <a:tr h="282273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主要语言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i="0" dirty="0"/>
                        <a:t>Mandinka</a:t>
                      </a:r>
                    </a:p>
                  </a:txBody>
                  <a:tcPr marL="16898" marR="16898" marT="16898" marB="1689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6778431"/>
                  </a:ext>
                </a:extLst>
              </a:tr>
              <a:tr h="207612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主要宗教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100" b="0" i="0" dirty="0">
                          <a:effectLst/>
                        </a:rPr>
                        <a:t>伊斯兰教</a:t>
                      </a:r>
                      <a:endParaRPr lang="en-NZ" sz="1100" b="0" i="0" dirty="0">
                        <a:effectLst/>
                      </a:endParaRPr>
                    </a:p>
                  </a:txBody>
                  <a:tcPr marL="16898" marR="16898" marT="16898" marB="1689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59795340"/>
                  </a:ext>
                </a:extLst>
              </a:tr>
              <a:tr h="379428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圣经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完整的</a:t>
                      </a:r>
                      <a:endParaRPr lang="en-NZ" alt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圣经翻译</a:t>
                      </a:r>
                      <a:endParaRPr lang="en-US" alt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64984707"/>
                  </a:ext>
                </a:extLst>
              </a:tr>
              <a:tr h="207612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线上语音</a:t>
                      </a:r>
                      <a:r>
                        <a:rPr lang="en-NZ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NT: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有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60562005"/>
                  </a:ext>
                </a:extLst>
              </a:tr>
              <a:tr h="207612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耶穌传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有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78649157"/>
                  </a:ext>
                </a:extLst>
              </a:tr>
              <a:tr h="207612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录音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有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76877925"/>
                  </a:ext>
                </a:extLst>
              </a:tr>
              <a:tr h="305624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基督的追随者</a:t>
                      </a:r>
                      <a:r>
                        <a:rPr lang="en-US" altLang="zh-TW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TW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少于</a:t>
                      </a:r>
                      <a:r>
                        <a:rPr lang="en-NZ" altLang="zh-CN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0.2%</a:t>
                      </a:r>
                      <a:endParaRPr lang="zh-TW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36228248"/>
                  </a:ext>
                </a:extLst>
              </a:tr>
              <a:tr h="207612">
                <a:tc>
                  <a:txBody>
                    <a:bodyPr/>
                    <a:lstStyle/>
                    <a:p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4602482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4E92E96-EB3F-61BE-BD62-ECEDF407A4A0}"/>
              </a:ext>
            </a:extLst>
          </p:cNvPr>
          <p:cNvSpPr txBox="1"/>
          <p:nvPr/>
        </p:nvSpPr>
        <p:spPr>
          <a:xfrm>
            <a:off x="44268" y="476187"/>
            <a:ext cx="3414456" cy="60631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400" b="1" dirty="0"/>
              <a:t> 曼丁卡人 在 冈比亚</a:t>
            </a:r>
          </a:p>
          <a:p>
            <a:endParaRPr lang="zh-CN" altLang="en-US" sz="1400" b="1" dirty="0"/>
          </a:p>
          <a:p>
            <a:r>
              <a:rPr lang="zh-CN" altLang="en-US" sz="1200" dirty="0"/>
              <a:t>曼丁卡社会分为三个部分：自由民、工匠和奴隶。虽然自由民曾经只是贵族，但如今他们的阶层包括农民、商人和神职人员。大多数曼丁卡人是农民。曼丁卡村庄由氏族组成，每个氏族共有一个姓。曼丁卡人信奉伊斯兰教，尽管这已经与他们的传统信仰相融合，而且很少人知道这些仪式的意思。有人在清真寺祈祷，然后供奉一只鸡给村里庄的神灵，这并不罕见。</a:t>
            </a:r>
          </a:p>
          <a:p>
            <a:endParaRPr lang="zh-CN" altLang="en-US" sz="1200" dirty="0"/>
          </a:p>
          <a:p>
            <a:r>
              <a:rPr lang="zh-CN" altLang="en-US" sz="1200" dirty="0"/>
              <a:t>事工阻礙</a:t>
            </a:r>
            <a:r>
              <a:rPr lang="en-US" altLang="zh-CN" sz="1200" dirty="0"/>
              <a:t>: </a:t>
            </a:r>
            <a:r>
              <a:rPr lang="zh-CN" altLang="en-US" sz="1200" dirty="0"/>
              <a:t>由于曼丁卡人信奉伊斯兰教，可能会对福音产生抵触。</a:t>
            </a:r>
          </a:p>
          <a:p>
            <a:endParaRPr lang="zh-CN" altLang="en-US" sz="1200" dirty="0"/>
          </a:p>
          <a:p>
            <a:r>
              <a:rPr lang="zh-CN" altLang="en-US" sz="1200" dirty="0"/>
              <a:t>外展创意想法</a:t>
            </a:r>
            <a:r>
              <a:rPr lang="en-US" altLang="zh-CN" sz="1200" dirty="0"/>
              <a:t>: </a:t>
            </a:r>
            <a:r>
              <a:rPr lang="zh-CN" altLang="en-US" sz="1200" dirty="0"/>
              <a:t>由于曼丁卡人对工匠（尤其是铁匠和皮革工人）往往怀有敬畏之心，因此经由艺术进行教育可能有益。曼丁卡人特别喜欢音乐，他们的赞美歌手（</a:t>
            </a:r>
            <a:r>
              <a:rPr lang="en-US" altLang="zh-CN" sz="1200" dirty="0"/>
              <a:t>griots</a:t>
            </a:r>
            <a:r>
              <a:rPr lang="zh-CN" altLang="en-US" sz="1200" dirty="0"/>
              <a:t>）甚至影响了四个西非国家的国歌。文化上合适的福音音乐可以成为极好的传福音工具。</a:t>
            </a:r>
          </a:p>
          <a:p>
            <a:endParaRPr lang="zh-CN" altLang="en-US" sz="1200" dirty="0"/>
          </a:p>
          <a:p>
            <a:r>
              <a:rPr lang="zh-CN" altLang="en-US" sz="1200" dirty="0"/>
              <a:t>经文焦点：</a:t>
            </a:r>
            <a:r>
              <a:rPr lang="en-US" altLang="zh-CN" sz="1200" dirty="0"/>
              <a:t>"</a:t>
            </a:r>
            <a:r>
              <a:rPr lang="zh-CN" altLang="en-US" sz="1200" dirty="0"/>
              <a:t>你 在 我 前 後 环 绕 我 ， 按 手 在 我 身 上 。这 样 的 知 识 奇 妙 ， 是 我 不 能 测 的 ， 至 高 ， 是 我 不 能 及 的 。</a:t>
            </a:r>
            <a:r>
              <a:rPr lang="en-NZ" altLang="zh-CN" sz="1200" dirty="0"/>
              <a:t>” - </a:t>
            </a:r>
            <a:r>
              <a:rPr lang="zh-CN" altLang="en-US" sz="1200" dirty="0"/>
              <a:t>诗篇 </a:t>
            </a:r>
            <a:r>
              <a:rPr lang="en-US" altLang="zh-CN" sz="1200" dirty="0"/>
              <a:t>139:5-6</a:t>
            </a:r>
          </a:p>
          <a:p>
            <a:endParaRPr lang="en-US" altLang="zh-CN" sz="1200" dirty="0"/>
          </a:p>
          <a:p>
            <a:r>
              <a:rPr lang="zh-CN" altLang="en-US" sz="1200" dirty="0"/>
              <a:t>祷告重点</a:t>
            </a:r>
            <a:r>
              <a:rPr lang="en-NZ" altLang="zh-CN" sz="1200" dirty="0"/>
              <a:t>:</a:t>
            </a:r>
            <a:r>
              <a:rPr lang="zh-CN" altLang="en-US" sz="1200" dirty="0"/>
              <a:t>祈祷来自这个未得之民群体中的许多人，将敬畏主的赐福。 求主在冈比亚的曼丁卡人当中建立坚固的教会团体。 为专注于曼丁卡人的宣教士祷告，求主赐给他们属灵的智慧和恩惠。 求主让曼丁卡信徒有胆量和爱心，与家人和邻居分享福音。 </a:t>
            </a:r>
            <a:endParaRPr lang="zh-CN" altLang="en-US" sz="1200" dirty="0">
              <a:effectLst/>
            </a:endParaRPr>
          </a:p>
        </p:txBody>
      </p:sp>
      <p:sp>
        <p:nvSpPr>
          <p:cNvPr id="13" name="Content Placeholder 7">
            <a:extLst>
              <a:ext uri="{FF2B5EF4-FFF2-40B4-BE49-F238E27FC236}">
                <a16:creationId xmlns:a16="http://schemas.microsoft.com/office/drawing/2014/main" id="{FDB84E82-D000-D45E-43EB-0F7C26D4AD72}"/>
              </a:ext>
            </a:extLst>
          </p:cNvPr>
          <p:cNvSpPr txBox="1">
            <a:spLocks/>
          </p:cNvSpPr>
          <p:nvPr/>
        </p:nvSpPr>
        <p:spPr>
          <a:xfrm>
            <a:off x="6847780" y="5178123"/>
            <a:ext cx="5020321" cy="2420607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zh-CN" altLang="en-US" sz="4400" dirty="0">
                <a:latin typeface="+mn-ea"/>
              </a:rPr>
              <a:t>主日崇拜</a:t>
            </a:r>
            <a:endParaRPr lang="en-NZ" altLang="zh-CN" sz="4400" dirty="0">
              <a:latin typeface="+mn-ea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zh-CN" sz="4400" dirty="0">
                <a:latin typeface="+mn-ea"/>
              </a:rPr>
              <a:t>10</a:t>
            </a:r>
            <a:r>
              <a:rPr lang="zh-CN" altLang="en-US" sz="4400" dirty="0">
                <a:latin typeface="+mn-ea"/>
              </a:rPr>
              <a:t>点 </a:t>
            </a:r>
            <a:r>
              <a:rPr lang="en-NZ" altLang="zh-CN" sz="4400" dirty="0">
                <a:latin typeface="+mn-ea"/>
              </a:rPr>
              <a:t>(</a:t>
            </a:r>
            <a:r>
              <a:rPr lang="zh-CN" altLang="en-US" sz="4400" dirty="0">
                <a:latin typeface="+mn-ea"/>
              </a:rPr>
              <a:t>含线上直播）</a:t>
            </a:r>
            <a:endParaRPr lang="en-NZ" altLang="zh-CN" sz="1600" b="1" dirty="0">
              <a:latin typeface="+mn-ea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altLang="zh-CN" sz="4000" b="1" dirty="0">
              <a:latin typeface="+mn-ea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zh-CN" altLang="en-US" sz="8000" b="1" dirty="0">
                <a:latin typeface="+mn-ea"/>
              </a:rPr>
              <a:t>主题：伟大的修复者</a:t>
            </a:r>
            <a:endParaRPr lang="en-NZ" altLang="zh-CN" sz="8000" b="1" dirty="0">
              <a:latin typeface="+mn-ea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NZ" altLang="zh-CN" sz="32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8000" b="1" dirty="0">
                <a:latin typeface="+mn-ea"/>
              </a:rPr>
              <a:t>经文</a:t>
            </a:r>
            <a:r>
              <a:rPr lang="en-NZ" altLang="zh-CN" sz="8000" b="1" dirty="0">
                <a:latin typeface="+mn-ea"/>
              </a:rPr>
              <a:t>:  </a:t>
            </a:r>
            <a:r>
              <a:rPr lang="zh-TW" altLang="en-US" sz="8000" b="1" dirty="0">
                <a:latin typeface="DengXian" panose="02010600030101010101" pitchFamily="2" charset="-122"/>
                <a:ea typeface="DengXian" panose="02010600030101010101" pitchFamily="2" charset="-122"/>
              </a:rPr>
              <a:t>彼得前书 </a:t>
            </a:r>
            <a:r>
              <a:rPr lang="en-US" altLang="zh-TW" sz="8000" b="1" dirty="0">
                <a:latin typeface="DengXian" panose="02010600030101010101" pitchFamily="2" charset="-122"/>
                <a:ea typeface="DengXian" panose="02010600030101010101" pitchFamily="2" charset="-122"/>
              </a:rPr>
              <a:t>5</a:t>
            </a:r>
            <a:r>
              <a:rPr lang="zh-TW" altLang="en-US" sz="8000" b="1" dirty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TW" sz="8000" b="1" dirty="0">
                <a:latin typeface="DengXian" panose="02010600030101010101" pitchFamily="2" charset="-122"/>
                <a:ea typeface="DengXian" panose="02010600030101010101" pitchFamily="2" charset="-122"/>
              </a:rPr>
              <a:t>8-11</a:t>
            </a:r>
            <a:endParaRPr lang="en-US" altLang="zh-CN" sz="80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zh-CN" altLang="en-US" sz="3200" b="1" dirty="0">
                <a:latin typeface="+mn-ea"/>
              </a:rPr>
              <a:t>  </a:t>
            </a:r>
            <a:endParaRPr lang="en-NZ" altLang="zh-CN" sz="3200" b="1" dirty="0">
              <a:latin typeface="+mn-ea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zh-CN" altLang="en-US" sz="8000" b="1" dirty="0">
                <a:latin typeface="+mn-ea"/>
              </a:rPr>
              <a:t>讲员：</a:t>
            </a:r>
            <a:r>
              <a:rPr lang="en-NZ" altLang="zh-CN" sz="8000" b="1" dirty="0">
                <a:latin typeface="+mn-ea"/>
              </a:rPr>
              <a:t>Pastor Bijoy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NZ" altLang="zh-CN" sz="8000" b="1" dirty="0">
              <a:latin typeface="+mn-ea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NZ" altLang="zh-CN" sz="8000" b="1" dirty="0">
              <a:latin typeface="+mn-ea"/>
            </a:endParaRPr>
          </a:p>
        </p:txBody>
      </p:sp>
      <p:pic>
        <p:nvPicPr>
          <p:cNvPr id="1026" name="Picture 2" descr="Map of Mandinka in Gambia">
            <a:extLst>
              <a:ext uri="{FF2B5EF4-FFF2-40B4-BE49-F238E27FC236}">
                <a16:creationId xmlns:a16="http://schemas.microsoft.com/office/drawing/2014/main" id="{AEF7E907-930C-6766-A5F6-CBC60B52C0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9225" y="842264"/>
            <a:ext cx="2232275" cy="3188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2804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44" y="237440"/>
            <a:ext cx="5717821" cy="998115"/>
          </a:xfrm>
        </p:spPr>
        <p:txBody>
          <a:bodyPr>
            <a:noAutofit/>
          </a:bodyPr>
          <a:lstStyle/>
          <a:p>
            <a:pPr algn="just"/>
            <a:r>
              <a:rPr lang="zh-CN" altLang="en-US" sz="1400" u="sng" dirty="0"/>
              <a:t>欢迎来到麦朗依湾社区教会</a:t>
            </a:r>
            <a:r>
              <a:rPr lang="en-US" sz="1400" u="sng" dirty="0"/>
              <a:t> (MBCC)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zh-CN" altLang="en-US" sz="1200" b="0" dirty="0"/>
              <a:t>如果您是第一次来到我们当中参加我们的主日崇拜，请在聚会结束后到我们的欢迎角，我们将非常乐意回答您有关教会的问题。我们是个国际性多元文化教会，每周迎接来自各国的家庭和个人，向各样语言和文化背景的会众开放。</a:t>
            </a:r>
            <a:endParaRPr lang="en-NZ" altLang="zh-CN" sz="1200" b="0" dirty="0"/>
          </a:p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lang="ja-JP" altLang="en-US" sz="1200" b="0" dirty="0"/>
              <a:t>欢迎中国朋友参加</a:t>
            </a:r>
            <a:r>
              <a:rPr lang="en-ZW" sz="1200" b="0" dirty="0"/>
              <a:t>. </a:t>
            </a:r>
            <a:r>
              <a:rPr lang="ja-JP" altLang="en-US" sz="1200" b="0" dirty="0"/>
              <a:t>どの国の方も大歓迎します。</a:t>
            </a:r>
            <a:endParaRPr lang="en-NZ" sz="1200" b="0" dirty="0"/>
          </a:p>
        </p:txBody>
      </p:sp>
      <p:sp>
        <p:nvSpPr>
          <p:cNvPr id="17" name="TextBox 16"/>
          <p:cNvSpPr txBox="1"/>
          <p:nvPr/>
        </p:nvSpPr>
        <p:spPr>
          <a:xfrm>
            <a:off x="58487" y="2220918"/>
            <a:ext cx="5877713" cy="187743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</a:pPr>
            <a:r>
              <a:rPr lang="zh-CN" altLang="en-US" sz="1400" u="sng" dirty="0"/>
              <a:t>教会联系信息</a:t>
            </a:r>
            <a:endParaRPr lang="en-US" altLang="zh-CN" sz="1400" u="sng" dirty="0"/>
          </a:p>
          <a:p>
            <a:pPr>
              <a:spcBef>
                <a:spcPts val="600"/>
              </a:spcBef>
            </a:pPr>
            <a:r>
              <a:rPr lang="zh-CN" altLang="en-US" sz="1200" dirty="0"/>
              <a:t>教会办公室</a:t>
            </a:r>
            <a:r>
              <a:rPr lang="es-ES" sz="1200" dirty="0"/>
              <a:t>: 09 478-6314</a:t>
            </a:r>
            <a:r>
              <a:rPr lang="en-NZ" sz="1200" dirty="0"/>
              <a:t>,</a:t>
            </a:r>
            <a:r>
              <a:rPr lang="es-ES" sz="1200" dirty="0"/>
              <a:t> </a:t>
            </a:r>
            <a:r>
              <a:rPr lang="es-ES" sz="1200" dirty="0">
                <a:hlinkClick r:id="rId3"/>
              </a:rPr>
              <a:t>office@mairangichurch.org.nz</a:t>
            </a:r>
            <a:endParaRPr lang="es-ES" sz="1200" dirty="0"/>
          </a:p>
          <a:p>
            <a:pPr>
              <a:spcBef>
                <a:spcPts val="600"/>
              </a:spcBef>
            </a:pPr>
            <a:r>
              <a:rPr lang="zh-CN" altLang="en-US" sz="1200" dirty="0"/>
              <a:t>周二至周五</a:t>
            </a:r>
            <a:r>
              <a:rPr lang="zh-CN" altLang="en-US" sz="1200" dirty="0">
                <a:latin typeface="+mn-ea"/>
              </a:rPr>
              <a:t>早上</a:t>
            </a:r>
            <a:r>
              <a:rPr lang="en-US" altLang="zh-CN" sz="1200" dirty="0">
                <a:latin typeface="+mn-ea"/>
              </a:rPr>
              <a:t>9</a:t>
            </a:r>
            <a:r>
              <a:rPr lang="zh-CN" altLang="en-US" sz="1200" dirty="0">
                <a:latin typeface="+mn-ea"/>
              </a:rPr>
              <a:t>：</a:t>
            </a:r>
            <a:r>
              <a:rPr lang="en-US" altLang="zh-CN" sz="1200" dirty="0">
                <a:latin typeface="+mn-ea"/>
              </a:rPr>
              <a:t>30 – </a:t>
            </a:r>
            <a:r>
              <a:rPr lang="zh-CN" altLang="en-US" sz="1200" dirty="0">
                <a:latin typeface="+mn-ea"/>
              </a:rPr>
              <a:t>下午</a:t>
            </a:r>
            <a:r>
              <a:rPr lang="en-US" altLang="zh-CN" sz="1200" dirty="0">
                <a:latin typeface="+mn-ea"/>
              </a:rPr>
              <a:t>12</a:t>
            </a:r>
            <a:r>
              <a:rPr lang="zh-CN" altLang="en-US" sz="1200" dirty="0">
                <a:latin typeface="+mn-ea"/>
              </a:rPr>
              <a:t>：</a:t>
            </a:r>
            <a:r>
              <a:rPr lang="en-US" altLang="zh-CN" sz="1200" dirty="0">
                <a:latin typeface="+mn-ea"/>
              </a:rPr>
              <a:t>30 </a:t>
            </a:r>
            <a:r>
              <a:rPr lang="zh-CN" altLang="en-US" sz="1200" dirty="0">
                <a:latin typeface="+mn-ea"/>
              </a:rPr>
              <a:t>（其它时间请预约）</a:t>
            </a:r>
            <a:endParaRPr lang="es-ES" altLang="zh-CN" sz="1200" dirty="0">
              <a:latin typeface="+mn-ea"/>
            </a:endParaRPr>
          </a:p>
          <a:p>
            <a:pPr>
              <a:spcBef>
                <a:spcPts val="600"/>
              </a:spcBef>
            </a:pPr>
            <a:r>
              <a:rPr lang="zh-CN" altLang="en-US" sz="1200" dirty="0"/>
              <a:t>暂代主任 牧师 </a:t>
            </a:r>
            <a:r>
              <a:rPr lang="en-NZ" altLang="zh-CN" sz="1200" dirty="0"/>
              <a:t>	</a:t>
            </a:r>
            <a:r>
              <a:rPr lang="en-US" sz="1200" dirty="0"/>
              <a:t>David Yeh</a:t>
            </a:r>
            <a:r>
              <a:rPr lang="zh-CN" altLang="en-US" sz="1200" dirty="0"/>
              <a:t>：</a:t>
            </a:r>
            <a:r>
              <a:rPr lang="es-ES" sz="1200" dirty="0">
                <a:solidFill>
                  <a:srgbClr val="000000"/>
                </a:solidFill>
              </a:rPr>
              <a:t>022 5220 670, </a:t>
            </a:r>
            <a:r>
              <a:rPr lang="en-US" sz="1200" dirty="0">
                <a:solidFill>
                  <a:srgbClr val="000000"/>
                </a:solidFill>
                <a:ea typeface="等线" pitchFamily="2"/>
                <a:hlinkClick r:id="rId4"/>
              </a:rPr>
              <a:t>david@mairangichurch.org.nz</a:t>
            </a:r>
            <a:endParaRPr lang="en-US" sz="1200" dirty="0">
              <a:solidFill>
                <a:srgbClr val="000000"/>
              </a:solidFill>
              <a:ea typeface="等线" pitchFamily="2"/>
            </a:endParaRPr>
          </a:p>
          <a:p>
            <a:pPr>
              <a:spcBef>
                <a:spcPts val="600"/>
              </a:spcBef>
            </a:pPr>
            <a:r>
              <a:rPr lang="zh-CN" altLang="en-US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协理牧师                      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Bijoy Joy</a:t>
            </a:r>
            <a:r>
              <a:rPr lang="zh-CN" altLang="en-US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：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020 4020 6404,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/>
                <a:ea typeface="等线" pitchFamily="2"/>
              </a:rPr>
              <a:t> </a:t>
            </a:r>
            <a:r>
              <a:rPr lang="en-US" sz="1200" dirty="0">
                <a:solidFill>
                  <a:srgbClr val="000000"/>
                </a:solidFill>
                <a:ea typeface="等线" pitchFamily="2"/>
                <a:hlinkClick r:id="rId4"/>
              </a:rPr>
              <a:t>bijoy@mairangichurch.org.nz</a:t>
            </a:r>
            <a:endParaRPr lang="en-US" sz="1200" dirty="0">
              <a:solidFill>
                <a:srgbClr val="000000"/>
              </a:solidFill>
              <a:ea typeface="等线" pitchFamily="2"/>
            </a:endParaRPr>
          </a:p>
          <a:p>
            <a:pPr>
              <a:spcBef>
                <a:spcPts val="600"/>
              </a:spcBef>
            </a:pPr>
            <a:r>
              <a:rPr lang="zh-CN" altLang="en-US" sz="1200" dirty="0"/>
              <a:t>华语传道</a:t>
            </a:r>
            <a:r>
              <a:rPr lang="en-NZ" altLang="zh-CN" sz="1200" dirty="0"/>
              <a:t>		</a:t>
            </a:r>
            <a:r>
              <a:rPr lang="en-NZ" sz="1200" dirty="0"/>
              <a:t>Wendy Liu: 021 0265 4800, </a:t>
            </a:r>
            <a:r>
              <a:rPr lang="en-NZ" sz="1200" dirty="0">
                <a:hlinkClick r:id="rId5"/>
              </a:rPr>
              <a:t>wendy@mairangichurch.org.nz</a:t>
            </a:r>
            <a:endParaRPr lang="en-NZ" sz="1200" dirty="0"/>
          </a:p>
          <a:p>
            <a:pPr>
              <a:spcBef>
                <a:spcPts val="600"/>
              </a:spcBef>
            </a:pPr>
            <a:r>
              <a:rPr lang="zh-CN" altLang="en-US" sz="1200" dirty="0"/>
              <a:t>教会行政                      </a:t>
            </a:r>
            <a:r>
              <a:rPr lang="en-NZ" altLang="zh-CN" sz="1200" dirty="0"/>
              <a:t>Joanne Sham:</a:t>
            </a:r>
            <a:r>
              <a:rPr lang="es-ES" sz="1200" dirty="0">
                <a:hlinkClick r:id="rId3"/>
              </a:rPr>
              <a:t> office@mairangichurch.org.nz</a:t>
            </a:r>
            <a:endParaRPr lang="en-NZ" sz="1200" dirty="0"/>
          </a:p>
        </p:txBody>
      </p:sp>
      <p:sp>
        <p:nvSpPr>
          <p:cNvPr id="25" name="Rounded Rectangle 29">
            <a:extLst>
              <a:ext uri="{FF2B5EF4-FFF2-40B4-BE49-F238E27FC236}">
                <a16:creationId xmlns:a16="http://schemas.microsoft.com/office/drawing/2014/main" id="{FA4E8EDF-DD17-4860-B68F-DB5D34378401}"/>
              </a:ext>
            </a:extLst>
          </p:cNvPr>
          <p:cNvSpPr/>
          <p:nvPr/>
        </p:nvSpPr>
        <p:spPr>
          <a:xfrm>
            <a:off x="67958" y="1246755"/>
            <a:ext cx="5710529" cy="885927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D0CECE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vert="horz" wrap="square" lIns="100794" tIns="50392" rIns="100794" bIns="50392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b="0" i="0" u="none" strike="noStrike" kern="1200" cap="none" spc="0" baseline="0" dirty="0">
                <a:uFillTx/>
                <a:latin typeface="Calibri" panose="020F0502020204030204"/>
              </a:rPr>
              <a:t>如果您需要听中文翻译可以向服事人员要一个耳机</a:t>
            </a:r>
            <a:r>
              <a:rPr lang="zh-CN" altLang="en-US" sz="1200" dirty="0">
                <a:latin typeface="Calibri" panose="020F0502020204030204"/>
              </a:rPr>
              <a:t>。请将需要充电的耳机放在黄色的盒子里，正常的耳机请关闭电源放回原来的盒子。</a:t>
            </a:r>
            <a:r>
              <a:rPr lang="en-US" altLang="zh-CN" sz="1200" b="0" i="0" u="none" strike="noStrike" kern="1200" cap="none" spc="0" baseline="0" dirty="0">
                <a:uFillTx/>
                <a:latin typeface="Calibri" panose="020F0502020204030204"/>
              </a:rPr>
              <a:t> </a:t>
            </a:r>
            <a:endParaRPr lang="en-NZ" sz="1200" b="0" i="0" u="none" strike="noStrike" kern="1200" cap="none" spc="0" baseline="0" dirty="0">
              <a:uFillTx/>
              <a:latin typeface="Calibri" panose="020F0502020204030204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4381EBD-11B0-4C4D-9C81-3F4E490FFFE8}"/>
              </a:ext>
            </a:extLst>
          </p:cNvPr>
          <p:cNvSpPr txBox="1"/>
          <p:nvPr/>
        </p:nvSpPr>
        <p:spPr>
          <a:xfrm>
            <a:off x="9374616" y="86380"/>
            <a:ext cx="279542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b="1" u="sng" dirty="0">
                <a:solidFill>
                  <a:srgbClr val="000000"/>
                </a:solidFill>
                <a:latin typeface="Calibri"/>
              </a:rPr>
              <a:t>祷</a:t>
            </a:r>
            <a:r>
              <a:rPr lang="zh-CN" altLang="en-US" b="1" u="sng" kern="0" dirty="0">
                <a:solidFill>
                  <a:srgbClr val="000000"/>
                </a:solidFill>
                <a:latin typeface="Calibri"/>
              </a:rPr>
              <a:t>告</a:t>
            </a:r>
            <a:r>
              <a:rPr lang="zh-CN" altLang="en-US" b="1" u="sng" kern="0" dirty="0">
                <a:solidFill>
                  <a:srgbClr val="000000"/>
                </a:solidFill>
                <a:latin typeface="+mn-ea"/>
              </a:rPr>
              <a:t>及代祷</a:t>
            </a:r>
            <a:br>
              <a:rPr lang="en-NZ" altLang="zh-CN" sz="1200" b="1" i="1" u="sng" kern="0" dirty="0">
                <a:solidFill>
                  <a:srgbClr val="000000"/>
                </a:solidFill>
                <a:latin typeface="+mn-ea"/>
              </a:rPr>
            </a:br>
            <a:r>
              <a:rPr lang="en-NZ" sz="1000" b="1" kern="0" dirty="0">
                <a:solidFill>
                  <a:srgbClr val="000000"/>
                </a:solidFill>
                <a:latin typeface="+mn-ea"/>
              </a:rPr>
              <a:t>“</a:t>
            </a:r>
            <a:r>
              <a:rPr lang="zh-CN" altLang="en-US" sz="1000" b="1" kern="0" dirty="0">
                <a:solidFill>
                  <a:srgbClr val="000000"/>
                </a:solidFill>
                <a:latin typeface="+mn-ea"/>
              </a:rPr>
              <a:t>你们要互相代求</a:t>
            </a:r>
            <a:r>
              <a:rPr lang="en-NZ" sz="1000" b="1" kern="0" dirty="0">
                <a:solidFill>
                  <a:srgbClr val="000000"/>
                </a:solidFill>
                <a:latin typeface="+mn-ea"/>
              </a:rPr>
              <a:t>,”</a:t>
            </a:r>
            <a:r>
              <a:rPr lang="zh-CN" altLang="en-US" sz="1000" b="1" kern="0" dirty="0">
                <a:solidFill>
                  <a:srgbClr val="000000"/>
                </a:solidFill>
                <a:latin typeface="+mn-ea"/>
              </a:rPr>
              <a:t>雅</a:t>
            </a:r>
            <a:r>
              <a:rPr lang="zh-CN" altLang="en-US" sz="1000" b="1" kern="0" dirty="0">
                <a:latin typeface="+mn-ea"/>
              </a:rPr>
              <a:t>各书</a:t>
            </a:r>
            <a:r>
              <a:rPr lang="en-NZ" altLang="zh-CN" sz="1000" b="1" kern="0" dirty="0">
                <a:latin typeface="+mn-ea"/>
              </a:rPr>
              <a:t>5:16</a:t>
            </a:r>
            <a:r>
              <a:rPr lang="zh-CN" altLang="en-US" sz="1000" b="1" kern="0" dirty="0">
                <a:latin typeface="+mn-ea"/>
              </a:rPr>
              <a:t>下</a:t>
            </a:r>
            <a:endParaRPr lang="en-NZ" sz="1200" kern="0" dirty="0">
              <a:latin typeface="+mn-ea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kern="0" dirty="0">
                <a:cs typeface="Arial" panose="020B0604020202020204" pitchFamily="34" charset="0"/>
              </a:rPr>
              <a:t>请在教会的祷告墙上留下你的代祷事项，蒙应允的祷告或者见证。记得今天起在这一周中为墙上的代祷事项祷告。</a:t>
            </a:r>
            <a:endParaRPr lang="en-NZ" altLang="zh-CN" sz="1200" kern="0" dirty="0">
              <a:cs typeface="Arial" panose="020B0604020202020204" pitchFamily="34" charset="0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NZ" altLang="zh-CN" sz="800" i="1" kern="0" dirty="0"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600" b="1" u="sng" kern="0" dirty="0"/>
              <a:t>感恩和祷告</a:t>
            </a:r>
            <a:endParaRPr lang="en-NZ" altLang="zh-CN" sz="1200" b="1" u="sng" kern="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kern="0" dirty="0">
                <a:solidFill>
                  <a:srgbClr val="000000"/>
                </a:solidFill>
              </a:rPr>
              <a:t>为教会的弟兄姐妹们祷告。愿圣灵亲自带领我们，在爱心与知识上同得长进，向下扎根于基督磐石，向上结出圣灵的果子。</a:t>
            </a:r>
            <a:endParaRPr lang="en-NZ" altLang="zh-CN" sz="1200" kern="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kern="0" dirty="0">
                <a:solidFill>
                  <a:srgbClr val="000000"/>
                </a:solidFill>
              </a:rPr>
              <a:t>为</a:t>
            </a:r>
            <a:r>
              <a:rPr lang="en-NZ" altLang="zh-CN" sz="1200" kern="0" dirty="0">
                <a:solidFill>
                  <a:srgbClr val="000000"/>
                </a:solidFill>
              </a:rPr>
              <a:t>M</a:t>
            </a:r>
            <a:r>
              <a:rPr lang="en-US" altLang="zh-CN" sz="1200" kern="0" dirty="0" err="1">
                <a:solidFill>
                  <a:srgbClr val="000000"/>
                </a:solidFill>
              </a:rPr>
              <a:t>ing</a:t>
            </a:r>
            <a:r>
              <a:rPr lang="zh-CN" altLang="en-US" sz="1200" kern="0">
                <a:solidFill>
                  <a:srgbClr val="000000"/>
                </a:solidFill>
              </a:rPr>
              <a:t> 和</a:t>
            </a:r>
            <a:r>
              <a:rPr lang="en-NZ" altLang="zh-CN" sz="1200" kern="0" dirty="0">
                <a:solidFill>
                  <a:srgbClr val="000000"/>
                </a:solidFill>
              </a:rPr>
              <a:t>S</a:t>
            </a:r>
            <a:r>
              <a:rPr lang="en-US" altLang="zh-CN" sz="1200" kern="0" dirty="0" err="1">
                <a:solidFill>
                  <a:srgbClr val="000000"/>
                </a:solidFill>
              </a:rPr>
              <a:t>huping</a:t>
            </a:r>
            <a:r>
              <a:rPr lang="en-US" altLang="zh-CN" sz="1200" kern="0" dirty="0">
                <a:solidFill>
                  <a:srgbClr val="000000"/>
                </a:solidFill>
              </a:rPr>
              <a:t> </a:t>
            </a:r>
            <a:r>
              <a:rPr lang="zh-CN" altLang="en-US" sz="1200" kern="0" dirty="0">
                <a:solidFill>
                  <a:srgbClr val="000000"/>
                </a:solidFill>
              </a:rPr>
              <a:t>的治疗祷告，求主来医治他们的身体，赐予他们刚强与精力。</a:t>
            </a:r>
            <a:endParaRPr lang="en-NZ" altLang="zh-CN" sz="1200" kern="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altLang="zh-CN" sz="500" b="1" u="sng" dirty="0"/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altLang="zh-CN" sz="500" b="1" u="sng" dirty="0"/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altLang="zh-CN" sz="500" b="1" u="sng" dirty="0"/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altLang="zh-CN" sz="500" b="1" u="sng" dirty="0"/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altLang="zh-CN" sz="800" b="1" u="sng" dirty="0"/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600" b="1" u="sng" dirty="0"/>
              <a:t>教会外展项目</a:t>
            </a:r>
            <a:r>
              <a:rPr lang="en-NZ" sz="1600" u="sng" dirty="0"/>
              <a:t> </a:t>
            </a:r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街头传福音</a:t>
            </a:r>
            <a:br>
              <a:rPr lang="zh-CN" altLang="en-US" sz="1200" b="1" dirty="0"/>
            </a:br>
            <a:r>
              <a:rPr lang="zh-CN" altLang="en-US" sz="1200" dirty="0"/>
              <a:t>每周六 上午</a:t>
            </a:r>
            <a:r>
              <a:rPr lang="en-US" altLang="zh-CN" sz="1200" dirty="0"/>
              <a:t>10.00 – 12.00 </a:t>
            </a:r>
            <a:br>
              <a:rPr lang="en-US" altLang="zh-CN" sz="1200" dirty="0"/>
            </a:br>
            <a:r>
              <a:rPr lang="en-NZ" altLang="zh-CN" sz="1200" dirty="0"/>
              <a:t>Flora: 021 201 9577</a:t>
            </a:r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幼儿音乐谷 </a:t>
            </a:r>
            <a:br>
              <a:rPr lang="en-NZ" altLang="zh-CN" sz="1200" b="1" dirty="0"/>
            </a:br>
            <a:r>
              <a:rPr lang="zh-CN" altLang="en-US" sz="1200" dirty="0"/>
              <a:t>第</a:t>
            </a:r>
            <a:r>
              <a:rPr lang="en-NZ" altLang="zh-CN" sz="1200" dirty="0"/>
              <a:t>2</a:t>
            </a:r>
            <a:r>
              <a:rPr lang="zh-CN" altLang="en-US" sz="1200" dirty="0"/>
              <a:t>、</a:t>
            </a:r>
            <a:r>
              <a:rPr lang="en-NZ" altLang="zh-CN" sz="1200" dirty="0"/>
              <a:t>4</a:t>
            </a:r>
            <a:r>
              <a:rPr lang="zh-CN" altLang="en-US" sz="1200" dirty="0"/>
              <a:t>、</a:t>
            </a:r>
            <a:r>
              <a:rPr lang="en-NZ" altLang="zh-CN" sz="1200" dirty="0"/>
              <a:t>5</a:t>
            </a:r>
            <a:r>
              <a:rPr lang="zh-CN" altLang="en-US" sz="1200" dirty="0"/>
              <a:t>的周四（学期中</a:t>
            </a:r>
            <a:r>
              <a:rPr lang="en-NZ" altLang="zh-CN" sz="1200" dirty="0"/>
              <a:t>) </a:t>
            </a:r>
            <a:br>
              <a:rPr lang="en-NZ" altLang="zh-CN" sz="1200" dirty="0"/>
            </a:br>
            <a:r>
              <a:rPr lang="zh-CN" altLang="en-US" sz="1200" dirty="0"/>
              <a:t>上午</a:t>
            </a:r>
            <a:r>
              <a:rPr lang="en-NZ" altLang="zh-CN" sz="1200" dirty="0"/>
              <a:t>10.30 – 12.00 </a:t>
            </a:r>
            <a:br>
              <a:rPr lang="en-NZ" altLang="zh-CN" sz="1200" dirty="0"/>
            </a:br>
            <a:r>
              <a:rPr lang="en-US" altLang="zh-CN" sz="1200" dirty="0"/>
              <a:t>Maki</a:t>
            </a:r>
            <a:r>
              <a:rPr lang="en-NZ" altLang="zh-CN" sz="1200" dirty="0"/>
              <a:t>:</a:t>
            </a:r>
            <a:r>
              <a:rPr lang="zh-CN" altLang="en-US" sz="1200" dirty="0"/>
              <a:t> </a:t>
            </a:r>
            <a:r>
              <a:rPr lang="en-NZ" altLang="zh-CN" sz="1200" dirty="0"/>
              <a:t>027</a:t>
            </a:r>
            <a:r>
              <a:rPr lang="zh-CN" altLang="en-US" sz="1200" dirty="0"/>
              <a:t> </a:t>
            </a:r>
            <a:r>
              <a:rPr lang="en-NZ" altLang="zh-CN" sz="1200" dirty="0"/>
              <a:t>3803627</a:t>
            </a:r>
            <a:r>
              <a:rPr lang="zh-CN" altLang="en-US" sz="1200" dirty="0"/>
              <a:t> （日文）</a:t>
            </a:r>
            <a:endParaRPr lang="en-NZ" altLang="zh-CN" sz="1200" dirty="0"/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食物银行 </a:t>
            </a:r>
            <a:br>
              <a:rPr lang="en-NZ" altLang="zh-CN" sz="1200" b="1" dirty="0"/>
            </a:br>
            <a:r>
              <a:rPr lang="zh-CN" altLang="en-US" sz="1200" dirty="0"/>
              <a:t>联络</a:t>
            </a:r>
            <a:r>
              <a:rPr lang="en-NZ" altLang="zh-CN" sz="1200" dirty="0"/>
              <a:t> Caroline/</a:t>
            </a:r>
            <a:r>
              <a:rPr lang="en-NZ" altLang="zh-CN" sz="1200" dirty="0" err="1"/>
              <a:t>Dalice</a:t>
            </a:r>
            <a:endParaRPr lang="en-NZ" altLang="zh-CN" sz="1200" dirty="0"/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福音插花 </a:t>
            </a:r>
            <a:br>
              <a:rPr lang="en-NZ" altLang="zh-CN" sz="1200" b="1" dirty="0"/>
            </a:br>
            <a:r>
              <a:rPr lang="zh-CN" altLang="en-US" sz="1200" dirty="0"/>
              <a:t>不定期</a:t>
            </a:r>
            <a:br>
              <a:rPr lang="en-NZ" altLang="zh-CN" sz="1200" b="1" dirty="0"/>
            </a:br>
            <a:r>
              <a:rPr lang="en-NZ" altLang="zh-CN" sz="1200" dirty="0"/>
              <a:t>Annie Zhang: 027 3939345</a:t>
            </a:r>
          </a:p>
          <a:p>
            <a:endParaRPr lang="en-NZ" altLang="zh-CN" sz="120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4581862-8FFE-9125-9E15-3B524120092A}"/>
              </a:ext>
            </a:extLst>
          </p:cNvPr>
          <p:cNvGrpSpPr/>
          <p:nvPr/>
        </p:nvGrpSpPr>
        <p:grpSpPr>
          <a:xfrm>
            <a:off x="6164530" y="201934"/>
            <a:ext cx="3275185" cy="2200088"/>
            <a:chOff x="6201302" y="201935"/>
            <a:chExt cx="3117909" cy="1821712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5A7EE9C-4D70-4EE8-B5D7-CAFA7C392898}"/>
                </a:ext>
              </a:extLst>
            </p:cNvPr>
            <p:cNvSpPr txBox="1"/>
            <p:nvPr/>
          </p:nvSpPr>
          <p:spPr>
            <a:xfrm>
              <a:off x="6217418" y="201935"/>
              <a:ext cx="31017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zh-CN" altLang="en-US" b="1" u="sng" dirty="0"/>
                <a:t>教会消息</a:t>
              </a:r>
              <a:endParaRPr lang="en-NZ" altLang="zh-CN" b="1" u="sng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F18A6AC-FAD7-4BE1-946B-A0242C3CEAA8}"/>
                </a:ext>
              </a:extLst>
            </p:cNvPr>
            <p:cNvSpPr/>
            <p:nvPr/>
          </p:nvSpPr>
          <p:spPr>
            <a:xfrm>
              <a:off x="6201302" y="545549"/>
              <a:ext cx="2870678" cy="14780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just">
                <a:spcBef>
                  <a:spcPts val="600"/>
                </a:spcBef>
              </a:pPr>
              <a:r>
                <a:rPr lang="zh-CN" altLang="en-US" sz="1600" b="1" u="sng" dirty="0"/>
                <a:t>遇见神</a:t>
              </a:r>
              <a:r>
                <a:rPr lang="en-NZ" sz="1600" b="1" u="sng" dirty="0"/>
                <a:t> (</a:t>
              </a:r>
              <a:r>
                <a:rPr lang="zh-CN" altLang="en-US" sz="1600" b="1" u="sng" dirty="0"/>
                <a:t>教会敬拜祷告会</a:t>
              </a:r>
              <a:r>
                <a:rPr lang="en-NZ" altLang="zh-CN" sz="1600" b="1" u="sng" dirty="0"/>
                <a:t>)</a:t>
              </a:r>
              <a:r>
                <a:rPr lang="en-NZ" sz="1600" b="1" u="sng" dirty="0"/>
                <a:t> </a:t>
              </a:r>
            </a:p>
            <a:p>
              <a:pPr algn="just">
                <a:spcBef>
                  <a:spcPts val="600"/>
                </a:spcBef>
              </a:pPr>
              <a:r>
                <a:rPr lang="zh-CN" altLang="en-US" sz="1100" dirty="0"/>
                <a:t>（每月第一和第三个主日晚上七点） </a:t>
              </a:r>
              <a:endParaRPr lang="en-NZ" altLang="zh-CN" sz="1100" dirty="0"/>
            </a:p>
            <a:p>
              <a:pPr algn="just">
                <a:spcBef>
                  <a:spcPts val="600"/>
                </a:spcBef>
              </a:pPr>
              <a:r>
                <a:rPr lang="en-NZ" altLang="zh-CN" sz="1100" dirty="0"/>
                <a:t>6</a:t>
              </a:r>
              <a:r>
                <a:rPr lang="zh-CN" altLang="en-US" sz="1100" dirty="0"/>
                <a:t>月</a:t>
              </a:r>
              <a:r>
                <a:rPr lang="en-NZ" altLang="zh-CN" sz="1100" dirty="0"/>
                <a:t>3</a:t>
              </a:r>
              <a:r>
                <a:rPr lang="zh-CN" altLang="en-US" sz="1100" dirty="0"/>
                <a:t>日</a:t>
              </a:r>
              <a:r>
                <a:rPr lang="zh-TW" altLang="en-US" sz="1100" dirty="0"/>
                <a:t>今晚</a:t>
              </a:r>
              <a:r>
                <a:rPr lang="zh-CN" altLang="en-US" sz="1100" dirty="0"/>
                <a:t>，</a:t>
              </a:r>
              <a:r>
                <a:rPr lang="en-NZ" altLang="zh-CN" sz="1100" dirty="0"/>
                <a:t>6</a:t>
              </a:r>
              <a:r>
                <a:rPr lang="zh-CN" altLang="en-US" sz="1100" dirty="0"/>
                <a:t>月</a:t>
              </a:r>
              <a:r>
                <a:rPr lang="en-NZ" altLang="zh-CN" sz="1100" dirty="0"/>
                <a:t>16</a:t>
              </a:r>
              <a:r>
                <a:rPr lang="zh-CN" altLang="en-US" sz="1100" dirty="0"/>
                <a:t>号</a:t>
              </a:r>
              <a:endParaRPr lang="en-NZ" altLang="zh-CN" sz="1100" dirty="0"/>
            </a:p>
            <a:p>
              <a:pPr algn="just">
                <a:spcBef>
                  <a:spcPts val="600"/>
                </a:spcBef>
              </a:pPr>
              <a:r>
                <a:rPr lang="en-NZ" altLang="zh-CN" sz="1100" dirty="0"/>
                <a:t>@ 7</a:t>
              </a:r>
              <a:r>
                <a:rPr lang="zh-CN" altLang="en-US" sz="1100" dirty="0"/>
                <a:t>点</a:t>
              </a:r>
              <a:r>
                <a:rPr lang="en-NZ" altLang="zh-CN" sz="1100" dirty="0"/>
                <a:t>-8</a:t>
              </a:r>
              <a:r>
                <a:rPr lang="zh-CN" altLang="en-US" sz="1100" dirty="0"/>
                <a:t>点 于小厅 举行</a:t>
              </a:r>
              <a:endParaRPr lang="en-NZ" altLang="zh-CN" sz="1100" dirty="0"/>
            </a:p>
            <a:p>
              <a:pPr algn="just"/>
              <a:r>
                <a:rPr lang="zh-CN" altLang="en-US" sz="1100" b="1" dirty="0"/>
                <a:t>您可以在不同的语言组里用母语祷告。</a:t>
              </a:r>
              <a:endParaRPr lang="en-NZ" altLang="zh-CN" sz="1100" b="1" dirty="0"/>
            </a:p>
            <a:p>
              <a:pPr algn="just"/>
              <a:endParaRPr lang="en-NZ" altLang="zh-CN" sz="800" dirty="0"/>
            </a:p>
            <a:p>
              <a:pPr algn="just"/>
              <a:r>
                <a:rPr lang="zh-CN" altLang="en-US" sz="1600" b="1" u="sng" dirty="0"/>
                <a:t>月度崇拜</a:t>
              </a:r>
              <a:r>
                <a:rPr lang="en-NZ" altLang="zh-CN" sz="1600" b="1" u="sng" dirty="0"/>
                <a:t> </a:t>
              </a:r>
              <a:r>
                <a:rPr lang="zh-CN" altLang="en-US" sz="1100" b="1" u="sng" dirty="0"/>
                <a:t>不同语言</a:t>
              </a:r>
              <a:r>
                <a:rPr lang="en-NZ" altLang="zh-CN" sz="1100" b="1" u="sng" dirty="0"/>
                <a:t>(</a:t>
              </a:r>
              <a:r>
                <a:rPr lang="zh-CN" altLang="en-US" sz="1100" b="1" u="sng" dirty="0"/>
                <a:t>每月一次</a:t>
              </a:r>
              <a:r>
                <a:rPr lang="en-NZ" altLang="zh-CN" sz="1100" b="1" u="sng" dirty="0"/>
                <a:t>)</a:t>
              </a:r>
              <a:endParaRPr lang="en-US" altLang="zh-CN" sz="1100" b="1" u="sng" dirty="0"/>
            </a:p>
            <a:p>
              <a:pPr algn="just"/>
              <a:r>
                <a:rPr lang="zh-CN" altLang="en-US" sz="1100" dirty="0"/>
                <a:t>中文崇拜：最后一个</a:t>
              </a:r>
              <a:r>
                <a:rPr lang="zh-CN" altLang="en-US" sz="1100" b="1" dirty="0"/>
                <a:t>周五</a:t>
              </a:r>
              <a:r>
                <a:rPr lang="zh-CN" altLang="en-US" sz="1100" dirty="0"/>
                <a:t>晚 </a:t>
              </a:r>
              <a:r>
                <a:rPr lang="en-NZ" altLang="zh-CN" sz="1100" dirty="0"/>
                <a:t>7:30 </a:t>
              </a:r>
              <a:r>
                <a:rPr lang="zh-CN" altLang="en-US" sz="1100" dirty="0"/>
                <a:t>  </a:t>
              </a:r>
              <a:endParaRPr lang="en-NZ" altLang="zh-CN" sz="1100" b="1" dirty="0"/>
            </a:p>
          </p:txBody>
        </p:sp>
      </p:grp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5CEECD7-FAB3-4C19-9B0C-8744BABA885E}"/>
              </a:ext>
            </a:extLst>
          </p:cNvPr>
          <p:cNvSpPr/>
          <p:nvPr/>
        </p:nvSpPr>
        <p:spPr>
          <a:xfrm>
            <a:off x="147970" y="4859781"/>
            <a:ext cx="5561705" cy="755126"/>
          </a:xfrm>
          <a:prstGeom prst="roundRect">
            <a:avLst>
              <a:gd name="adj" fmla="val 497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CN" sz="1300" b="1" u="sng" dirty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</a:pPr>
            <a:r>
              <a:rPr lang="zh-CN" altLang="en-US" sz="1300" b="1" u="sng" dirty="0">
                <a:solidFill>
                  <a:schemeClr val="tx1"/>
                </a:solidFill>
              </a:rPr>
              <a:t>紧急救助食物银行</a:t>
            </a:r>
            <a:endParaRPr lang="en-US" altLang="zh-CN" sz="1300" b="1" u="sng" dirty="0">
              <a:solidFill>
                <a:schemeClr val="tx1"/>
              </a:solidFill>
            </a:endParaRPr>
          </a:p>
          <a:p>
            <a:r>
              <a:rPr lang="en-NZ" altLang="zh-CN" sz="1300" dirty="0">
                <a:solidFill>
                  <a:schemeClr val="tx1"/>
                </a:solidFill>
              </a:rPr>
              <a:t>Caroline La </a:t>
            </a:r>
            <a:r>
              <a:rPr lang="en-US" altLang="zh-CN" sz="1300" dirty="0">
                <a:solidFill>
                  <a:schemeClr val="tx1"/>
                </a:solidFill>
              </a:rPr>
              <a:t>Grange: 021 124 6996, </a:t>
            </a:r>
            <a:r>
              <a:rPr lang="en-US" altLang="zh-CN" sz="1300" dirty="0">
                <a:solidFill>
                  <a:schemeClr val="tx1"/>
                </a:solidFill>
                <a:hlinkClick r:id="rId6"/>
              </a:rPr>
              <a:t>carolinelagrange7@gmail.com</a:t>
            </a:r>
            <a:endParaRPr lang="en-US" altLang="zh-CN" sz="1300" dirty="0">
              <a:solidFill>
                <a:schemeClr val="tx1"/>
              </a:solidFill>
            </a:endParaRPr>
          </a:p>
          <a:p>
            <a:r>
              <a:rPr lang="es-ES" sz="1300" dirty="0" err="1">
                <a:solidFill>
                  <a:schemeClr val="tx1"/>
                </a:solidFill>
              </a:rPr>
              <a:t>Dalice</a:t>
            </a:r>
            <a:r>
              <a:rPr lang="es-ES" sz="1300" dirty="0">
                <a:solidFill>
                  <a:schemeClr val="tx1"/>
                </a:solidFill>
              </a:rPr>
              <a:t> Yang: 022 065 1109, </a:t>
            </a:r>
            <a:r>
              <a:rPr lang="es-ES" sz="1300" dirty="0">
                <a:solidFill>
                  <a:schemeClr val="tx1"/>
                </a:solidFill>
                <a:hlinkClick r:id="rId7"/>
              </a:rPr>
              <a:t>yangjie625@gmail.com</a:t>
            </a:r>
            <a:endParaRPr lang="es-ES" sz="1300" dirty="0">
              <a:solidFill>
                <a:schemeClr val="tx1"/>
              </a:solidFill>
            </a:endParaRPr>
          </a:p>
          <a:p>
            <a:r>
              <a:rPr lang="en-NZ" sz="1300" dirty="0">
                <a:solidFill>
                  <a:schemeClr val="tx1"/>
                </a:solidFill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NZ" sz="1300" dirty="0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19809DA-29E3-CEE4-9A85-C791F1A9AECC}"/>
              </a:ext>
            </a:extLst>
          </p:cNvPr>
          <p:cNvGrpSpPr/>
          <p:nvPr/>
        </p:nvGrpSpPr>
        <p:grpSpPr>
          <a:xfrm>
            <a:off x="84613" y="5795579"/>
            <a:ext cx="5654259" cy="2539157"/>
            <a:chOff x="140885" y="5795579"/>
            <a:chExt cx="5654259" cy="2539157"/>
          </a:xfrm>
        </p:grpSpPr>
        <p:sp>
          <p:nvSpPr>
            <p:cNvPr id="30" name="TextBox 3">
              <a:extLst>
                <a:ext uri="{FF2B5EF4-FFF2-40B4-BE49-F238E27FC236}">
                  <a16:creationId xmlns:a16="http://schemas.microsoft.com/office/drawing/2014/main" id="{F14C9379-5ED7-4A59-B7BC-1F0BBCC16AB3}"/>
                </a:ext>
              </a:extLst>
            </p:cNvPr>
            <p:cNvSpPr txBox="1"/>
            <p:nvPr/>
          </p:nvSpPr>
          <p:spPr>
            <a:xfrm>
              <a:off x="140885" y="5795579"/>
              <a:ext cx="5654259" cy="2539157"/>
            </a:xfrm>
            <a:prstGeom prst="rect">
              <a:avLst/>
            </a:prstGeom>
            <a:noFill/>
            <a:ln cap="flat">
              <a:solidFill>
                <a:schemeClr val="accent1"/>
              </a:solidFill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ctr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400" b="1" dirty="0">
                  <a:solidFill>
                    <a:srgbClr val="000000"/>
                  </a:solidFill>
                  <a:latin typeface="Calibri" panose="020F0502020204030204"/>
                </a:rPr>
                <a:t>通过在</a:t>
              </a:r>
              <a:r>
                <a:rPr lang="zh-CN" altLang="en-US" sz="14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本教会奉献支持神的事工？</a:t>
              </a:r>
              <a: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  <a:t> </a:t>
              </a:r>
            </a:p>
            <a:p>
              <a:pPr marL="0" marR="0" lvl="0" indent="0" algn="ctr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100" dirty="0">
                  <a:solidFill>
                    <a:srgbClr val="000000"/>
                  </a:solidFill>
                  <a:latin typeface="Calibri" panose="020F0502020204030204"/>
                </a:rPr>
                <a:t>联络教会办公室，或只需简单填写下列内容并递交给前台</a:t>
              </a:r>
              <a:endParaRPr lang="en-NZ" altLang="zh-CN" sz="110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L="0" marR="0" lvl="0" indent="0" algn="ctr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000" dirty="0">
                  <a:solidFill>
                    <a:srgbClr val="000000"/>
                  </a:solidFill>
                  <a:latin typeface="Calibri" panose="020F0502020204030204"/>
                </a:rPr>
                <a:t>（请自己也务必保留此记录！！）</a:t>
              </a:r>
              <a:br>
                <a:rPr lang="en-NZ" sz="1000" dirty="0">
                  <a:solidFill>
                    <a:srgbClr val="000000"/>
                  </a:solidFill>
                  <a:latin typeface="Calibri" panose="020F0502020204030204"/>
                </a:rPr>
              </a:br>
              <a:endParaRPr lang="en-NZ" sz="100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L="171450" marR="0" lvl="0" indent="-171450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请给我一个奉献号</a:t>
              </a:r>
              <a:r>
                <a:rPr lang="en-NZ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 </a:t>
              </a:r>
              <a:r>
                <a:rPr lang="en-NZ" sz="1000" b="0" i="1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(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并非必须，但如果您有了奉献号作为参考备注，请连贯一致地使用）</a:t>
              </a:r>
              <a:endParaRPr lang="en-NZ" altLang="zh-CN" sz="1000" i="1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R="0" lvl="0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NZ" sz="1000" b="0" i="1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				</a:t>
              </a:r>
              <a:r>
                <a:rPr lang="zh-CN" altLang="en-US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需要</a:t>
              </a:r>
              <a:r>
                <a:rPr lang="en-NZ" altLang="zh-CN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		</a:t>
              </a:r>
              <a:r>
                <a:rPr lang="zh-CN" altLang="en-US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不需要</a:t>
              </a:r>
              <a:endParaRPr lang="en-NZ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/>
              </a:endParaRPr>
            </a:p>
            <a:p>
              <a:pPr marL="171450" lvl="0" indent="-171450">
                <a:spcBef>
                  <a:spcPts val="600"/>
                </a:spcBef>
                <a:buFont typeface="Arial" panose="020B0604020202020204" pitchFamily="34" charset="0"/>
                <a:buChar char="•"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我需要奉献收据</a:t>
              </a:r>
              <a: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  <a:t> </a:t>
              </a:r>
              <a:r>
                <a:rPr lang="en-NZ" sz="1000" i="1" dirty="0">
                  <a:solidFill>
                    <a:srgbClr val="000000"/>
                  </a:solidFill>
                  <a:latin typeface="Calibri" panose="020F0502020204030204"/>
                </a:rPr>
                <a:t>(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用作税务局退税，每个财务年度结束后开具）</a:t>
              </a:r>
              <a:b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</a:b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收据上请开具我的名字 </a:t>
              </a:r>
              <a:r>
                <a:rPr lang="en-NZ" sz="1000" i="1" dirty="0">
                  <a:solidFill>
                    <a:srgbClr val="000000"/>
                  </a:solidFill>
                  <a:latin typeface="Calibri" panose="020F0502020204030204"/>
                </a:rPr>
                <a:t>(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请拼写清晰</a:t>
              </a:r>
              <a:r>
                <a:rPr lang="en-NZ" sz="1000" i="1" dirty="0">
                  <a:solidFill>
                    <a:srgbClr val="000000"/>
                  </a:solidFill>
                  <a:latin typeface="Calibri" panose="020F0502020204030204"/>
                </a:rPr>
                <a:t>)</a:t>
              </a: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：</a:t>
              </a:r>
              <a:endParaRPr lang="en-NZ" sz="120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L="0" marR="0" lvl="0" indent="0" algn="just" defTabSz="457200" rtl="0" fontAlgn="auto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  <a:t>     </a:t>
              </a: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并发至我的电邮信箱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（请拼写清晰）</a:t>
              </a:r>
              <a:r>
                <a:rPr lang="en-NZ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:</a:t>
              </a:r>
            </a:p>
            <a:p>
              <a:pPr algn="just" defTabSz="457200">
                <a:spcBef>
                  <a:spcPts val="600"/>
                </a:spcBef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NZ" sz="1200" b="1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/>
              </a:endParaRPr>
            </a:p>
            <a:p>
              <a:pPr algn="just" defTabSz="457200">
                <a:spcBef>
                  <a:spcPts val="600"/>
                </a:spcBef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一般</a:t>
              </a:r>
              <a:r>
                <a:rPr lang="en-NZ" altLang="zh-CN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/</a:t>
              </a: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什一奉献</a:t>
              </a:r>
              <a:r>
                <a:rPr lang="en-NZ" altLang="zh-CN" sz="1200" b="1" dirty="0">
                  <a:solidFill>
                    <a:srgbClr val="000000"/>
                  </a:solidFill>
                  <a:latin typeface="Calibri" panose="020F0502020204030204"/>
                </a:rPr>
                <a:t>   </a:t>
              </a:r>
              <a:r>
                <a:rPr lang="en-NZ" sz="14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12-3050-0301948-00</a:t>
              </a: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；食品银行 </a:t>
              </a:r>
              <a:r>
                <a:rPr lang="en-NZ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 -03</a:t>
              </a: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；外展事工</a:t>
              </a:r>
              <a:r>
                <a:rPr lang="en-NZ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  -04</a:t>
              </a: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1FB9B0D-8015-42E9-A8B8-3EC7EE3775B2}"/>
                </a:ext>
              </a:extLst>
            </p:cNvPr>
            <p:cNvCxnSpPr>
              <a:cxnSpLocks/>
            </p:cNvCxnSpPr>
            <p:nvPr/>
          </p:nvCxnSpPr>
          <p:spPr>
            <a:xfrm>
              <a:off x="2616737" y="7441894"/>
              <a:ext cx="312176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95AF974-D41D-45D0-B6E9-DAF121D1898B}"/>
                </a:ext>
              </a:extLst>
            </p:cNvPr>
            <p:cNvCxnSpPr>
              <a:cxnSpLocks/>
            </p:cNvCxnSpPr>
            <p:nvPr/>
          </p:nvCxnSpPr>
          <p:spPr>
            <a:xfrm>
              <a:off x="2616737" y="7911483"/>
              <a:ext cx="312176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83761043-FDA2-4CA4-8451-68A90B6C592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4181"/>
            <a:stretch/>
          </p:blipFill>
          <p:spPr>
            <a:xfrm>
              <a:off x="304286" y="5904121"/>
              <a:ext cx="594371" cy="507813"/>
            </a:xfrm>
            <a:prstGeom prst="rect">
              <a:avLst/>
            </a:prstGeom>
          </p:spPr>
        </p:pic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81FED2DC-3BD9-3F6D-24C4-0F3E973F7651}"/>
              </a:ext>
            </a:extLst>
          </p:cNvPr>
          <p:cNvSpPr txBox="1"/>
          <p:nvPr/>
        </p:nvSpPr>
        <p:spPr>
          <a:xfrm>
            <a:off x="9403195" y="2682887"/>
            <a:ext cx="26720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NZ" altLang="zh-CN" sz="1200" dirty="0"/>
          </a:p>
          <a:p>
            <a:endParaRPr lang="en-NZ" altLang="zh-CN" sz="1200" dirty="0"/>
          </a:p>
          <a:p>
            <a:r>
              <a:rPr lang="zh-CN" altLang="en-US" sz="1200" i="1" kern="0" dirty="0">
                <a:cs typeface="Arial" panose="020B0604020202020204" pitchFamily="34" charset="0"/>
              </a:rPr>
              <a:t>如有特殊紧急的祷告需求，请联络</a:t>
            </a:r>
            <a:r>
              <a:rPr lang="zh-CN" altLang="en-US" sz="1200" b="1" i="1" kern="0" dirty="0">
                <a:cs typeface="Arial" panose="020B0604020202020204" pitchFamily="34" charset="0"/>
              </a:rPr>
              <a:t>叶牧师</a:t>
            </a:r>
            <a:r>
              <a:rPr lang="en-NZ" altLang="zh-CN" sz="1200" b="1" i="1" kern="0" dirty="0">
                <a:cs typeface="Arial" panose="020B0604020202020204" pitchFamily="34" charset="0"/>
              </a:rPr>
              <a:t>/</a:t>
            </a:r>
            <a:r>
              <a:rPr lang="zh-CN" altLang="en-US" sz="1200" b="1" i="1" kern="0" dirty="0">
                <a:cs typeface="Arial" panose="020B0604020202020204" pitchFamily="34" charset="0"/>
              </a:rPr>
              <a:t>文华传道</a:t>
            </a:r>
            <a:r>
              <a:rPr lang="zh-CN" altLang="en-US" sz="1200" i="1" kern="0" dirty="0">
                <a:cs typeface="Arial" panose="020B0604020202020204" pitchFamily="34" charset="0"/>
              </a:rPr>
              <a:t>，教会的</a:t>
            </a:r>
            <a:r>
              <a:rPr lang="zh-CN" altLang="en-US" sz="1200" b="1" i="1" kern="0" dirty="0">
                <a:cs typeface="Arial" panose="020B0604020202020204" pitchFamily="34" charset="0"/>
              </a:rPr>
              <a:t>代祷服事团队</a:t>
            </a:r>
            <a:r>
              <a:rPr lang="zh-CN" altLang="en-US" sz="1200" i="1" kern="0" dirty="0">
                <a:cs typeface="Arial" panose="020B0604020202020204" pitchFamily="34" charset="0"/>
              </a:rPr>
              <a:t>会为您祷告。</a:t>
            </a:r>
            <a:endParaRPr lang="en-NZ" altLang="zh-CN" sz="1200" i="1" kern="0" dirty="0"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DB631C-6087-126B-AEDF-CD691A13D7A4}"/>
              </a:ext>
            </a:extLst>
          </p:cNvPr>
          <p:cNvSpPr txBox="1"/>
          <p:nvPr/>
        </p:nvSpPr>
        <p:spPr>
          <a:xfrm>
            <a:off x="9420127" y="6158027"/>
            <a:ext cx="2908527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4572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altLang="zh-CN" sz="1200" i="1" dirty="0"/>
          </a:p>
          <a:p>
            <a:pPr marR="0" indent="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600" b="1" u="sng" kern="0" dirty="0">
                <a:solidFill>
                  <a:srgbClr val="000000"/>
                </a:solidFill>
              </a:rPr>
              <a:t>新朋友信息</a:t>
            </a:r>
            <a:endParaRPr lang="en-US" altLang="zh-CN" sz="1600" b="1" u="sng" kern="0" dirty="0">
              <a:solidFill>
                <a:srgbClr val="000000"/>
              </a:solidFill>
            </a:endParaRPr>
          </a:p>
          <a:p>
            <a:pPr marL="0" marR="0" lvl="0" indent="0" defTabSz="4572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dirty="0"/>
              <a:t>请扫以下二维码，留下您的信息，方便我们联络：</a:t>
            </a:r>
            <a:endParaRPr lang="en-US" altLang="zh-CN" sz="1200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11E7357-4C76-205B-71DF-A2982EA9B0FC}"/>
              </a:ext>
            </a:extLst>
          </p:cNvPr>
          <p:cNvGrpSpPr/>
          <p:nvPr/>
        </p:nvGrpSpPr>
        <p:grpSpPr>
          <a:xfrm>
            <a:off x="9523854" y="7178848"/>
            <a:ext cx="935233" cy="1219757"/>
            <a:chOff x="9560471" y="7240970"/>
            <a:chExt cx="935233" cy="1219757"/>
          </a:xfrm>
        </p:grpSpPr>
        <p:pic>
          <p:nvPicPr>
            <p:cNvPr id="13" name="Picture 12" descr="A qr code on a white background&#10;&#10;Description automatically generated">
              <a:extLst>
                <a:ext uri="{FF2B5EF4-FFF2-40B4-BE49-F238E27FC236}">
                  <a16:creationId xmlns:a16="http://schemas.microsoft.com/office/drawing/2014/main" id="{5DD19EA3-3DD7-5846-718C-F237A53B6DF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60471" y="7525494"/>
              <a:ext cx="935233" cy="935233"/>
            </a:xfrm>
            <a:prstGeom prst="rect">
              <a:avLst/>
            </a:prstGeom>
          </p:spPr>
        </p:pic>
        <p:sp>
          <p:nvSpPr>
            <p:cNvPr id="14" name="Speech Bubble: Rectangle with Corners Rounded 13">
              <a:extLst>
                <a:ext uri="{FF2B5EF4-FFF2-40B4-BE49-F238E27FC236}">
                  <a16:creationId xmlns:a16="http://schemas.microsoft.com/office/drawing/2014/main" id="{5ADE8561-D9A0-8D02-AD0D-7290786C5416}"/>
                </a:ext>
              </a:extLst>
            </p:cNvPr>
            <p:cNvSpPr/>
            <p:nvPr/>
          </p:nvSpPr>
          <p:spPr>
            <a:xfrm>
              <a:off x="9560471" y="7240970"/>
              <a:ext cx="893876" cy="212488"/>
            </a:xfrm>
            <a:prstGeom prst="wedgeRoundRectCallout">
              <a:avLst>
                <a:gd name="adj1" fmla="val -18941"/>
                <a:gd name="adj2" fmla="val 77406"/>
                <a:gd name="adj3" fmla="val 16667"/>
              </a:avLst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Z" sz="1400" dirty="0"/>
                <a:t>English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43A5A05-33D4-EFA3-5BF8-B1E1B0F53918}"/>
              </a:ext>
            </a:extLst>
          </p:cNvPr>
          <p:cNvGrpSpPr/>
          <p:nvPr/>
        </p:nvGrpSpPr>
        <p:grpSpPr>
          <a:xfrm>
            <a:off x="10676105" y="7178848"/>
            <a:ext cx="935233" cy="1232961"/>
            <a:chOff x="10711731" y="7240970"/>
            <a:chExt cx="935233" cy="1232961"/>
          </a:xfrm>
        </p:grpSpPr>
        <p:sp>
          <p:nvSpPr>
            <p:cNvPr id="18" name="Speech Bubble: Rectangle with Corners Rounded 17">
              <a:extLst>
                <a:ext uri="{FF2B5EF4-FFF2-40B4-BE49-F238E27FC236}">
                  <a16:creationId xmlns:a16="http://schemas.microsoft.com/office/drawing/2014/main" id="{15E51F77-A0D1-BA19-98E0-D9FBF0ADE0C7}"/>
                </a:ext>
              </a:extLst>
            </p:cNvPr>
            <p:cNvSpPr/>
            <p:nvPr/>
          </p:nvSpPr>
          <p:spPr>
            <a:xfrm>
              <a:off x="10740732" y="7240970"/>
              <a:ext cx="893875" cy="212488"/>
            </a:xfrm>
            <a:prstGeom prst="wedgeRoundRectCallout">
              <a:avLst>
                <a:gd name="adj1" fmla="val -18941"/>
                <a:gd name="adj2" fmla="val 77406"/>
                <a:gd name="adj3" fmla="val 16667"/>
              </a:avLst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400" dirty="0"/>
                <a:t>中文</a:t>
              </a:r>
              <a:endParaRPr lang="en-NZ" sz="1400" dirty="0"/>
            </a:p>
          </p:txBody>
        </p:sp>
        <p:pic>
          <p:nvPicPr>
            <p:cNvPr id="20" name="Picture 19" descr="A qr code on a white background&#10;&#10;Description automatically generated">
              <a:extLst>
                <a:ext uri="{FF2B5EF4-FFF2-40B4-BE49-F238E27FC236}">
                  <a16:creationId xmlns:a16="http://schemas.microsoft.com/office/drawing/2014/main" id="{265C9410-E735-FE20-8CD7-6DFF998DE3D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11731" y="7538698"/>
              <a:ext cx="935233" cy="935233"/>
            </a:xfrm>
            <a:prstGeom prst="rect">
              <a:avLst/>
            </a:prstGeom>
          </p:spPr>
        </p:pic>
      </p:grp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9B52BAC2-A7B2-9D3F-2E0C-21FB7B94D238}"/>
              </a:ext>
            </a:extLst>
          </p:cNvPr>
          <p:cNvSpPr/>
          <p:nvPr/>
        </p:nvSpPr>
        <p:spPr>
          <a:xfrm>
            <a:off x="6142183" y="2634400"/>
            <a:ext cx="2639992" cy="907246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麦子出售</a:t>
            </a:r>
            <a:endParaRPr lang="en-NZ" altLang="zh-CN" sz="500" b="1" u="sng" dirty="0">
              <a:solidFill>
                <a:schemeClr val="tx1"/>
              </a:solidFill>
            </a:endParaRPr>
          </a:p>
          <a:p>
            <a:pPr algn="ctr" defTabSz="457200"/>
            <a:endParaRPr lang="en-NZ" altLang="zh-CN" sz="500" dirty="0">
              <a:solidFill>
                <a:schemeClr val="tx1"/>
              </a:solidFill>
            </a:endParaRPr>
          </a:p>
          <a:p>
            <a:pPr algn="ctr" defTabSz="457200"/>
            <a:r>
              <a:rPr lang="en-NZ" altLang="zh-CN" sz="1200">
                <a:solidFill>
                  <a:schemeClr val="tx1"/>
                </a:solidFill>
              </a:rPr>
              <a:t>$</a:t>
            </a:r>
            <a:r>
              <a:rPr lang="en-NZ" altLang="zh-CN" sz="1200" dirty="0">
                <a:solidFill>
                  <a:schemeClr val="tx1"/>
                </a:solidFill>
              </a:rPr>
              <a:t>40</a:t>
            </a:r>
            <a:r>
              <a:rPr lang="zh-CN" altLang="en-US" sz="1200" dirty="0">
                <a:solidFill>
                  <a:schemeClr val="tx1"/>
                </a:solidFill>
              </a:rPr>
              <a:t> 一袋，详情请咨询 </a:t>
            </a:r>
            <a:r>
              <a:rPr lang="en-NZ" altLang="zh-CN" sz="1200" dirty="0">
                <a:solidFill>
                  <a:schemeClr val="tx1"/>
                </a:solidFill>
              </a:rPr>
              <a:t>J</a:t>
            </a:r>
            <a:r>
              <a:rPr lang="en-US" altLang="zh-CN" sz="1200" dirty="0" err="1">
                <a:solidFill>
                  <a:schemeClr val="tx1"/>
                </a:solidFill>
              </a:rPr>
              <a:t>ohn</a:t>
            </a:r>
            <a:r>
              <a:rPr lang="en-US" altLang="zh-CN" sz="1200" dirty="0">
                <a:solidFill>
                  <a:schemeClr val="tx1"/>
                </a:solidFill>
              </a:rPr>
              <a:t> Tan</a:t>
            </a:r>
            <a:r>
              <a:rPr lang="zh-CN" altLang="en-US" sz="1200" dirty="0">
                <a:solidFill>
                  <a:schemeClr val="tx1"/>
                </a:solidFill>
              </a:rPr>
              <a:t>。</a:t>
            </a:r>
            <a:endParaRPr lang="en-NZ" altLang="zh-CN" sz="1200" dirty="0">
              <a:solidFill>
                <a:schemeClr val="tx1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A4E8390-E5B1-A273-4364-0A5FBF78268A}"/>
              </a:ext>
            </a:extLst>
          </p:cNvPr>
          <p:cNvSpPr/>
          <p:nvPr/>
        </p:nvSpPr>
        <p:spPr>
          <a:xfrm>
            <a:off x="6130803" y="3737951"/>
            <a:ext cx="2639992" cy="1015954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NZ" altLang="zh-CN" sz="1400" b="1" u="sng" dirty="0">
                <a:solidFill>
                  <a:schemeClr val="tx1"/>
                </a:solidFill>
              </a:rPr>
              <a:t>B</a:t>
            </a:r>
            <a:r>
              <a:rPr lang="en-US" altLang="zh-CN" sz="1400" b="1" u="sng" dirty="0" err="1">
                <a:solidFill>
                  <a:schemeClr val="tx1"/>
                </a:solidFill>
              </a:rPr>
              <a:t>ible</a:t>
            </a:r>
            <a:r>
              <a:rPr lang="en-US" altLang="zh-CN" sz="1400" b="1" u="sng" dirty="0">
                <a:solidFill>
                  <a:schemeClr val="tx1"/>
                </a:solidFill>
              </a:rPr>
              <a:t> League </a:t>
            </a:r>
          </a:p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腓力课程</a:t>
            </a:r>
            <a:endParaRPr lang="en-NZ" altLang="zh-CN" sz="500" dirty="0">
              <a:solidFill>
                <a:schemeClr val="tx1"/>
              </a:solidFill>
            </a:endParaRPr>
          </a:p>
          <a:p>
            <a:pPr algn="ctr" defTabSz="457200"/>
            <a:endParaRPr lang="en-NZ" altLang="zh-CN" sz="500" dirty="0">
              <a:solidFill>
                <a:schemeClr val="tx1"/>
              </a:solidFill>
            </a:endParaRPr>
          </a:p>
          <a:p>
            <a:pPr algn="ctr" defTabSz="457200"/>
            <a:r>
              <a:rPr lang="en-NZ" altLang="zh-CN" sz="1200" dirty="0">
                <a:solidFill>
                  <a:schemeClr val="tx1"/>
                </a:solidFill>
              </a:rPr>
              <a:t>7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NZ" altLang="zh-CN" sz="1200" dirty="0">
                <a:solidFill>
                  <a:schemeClr val="tx1"/>
                </a:solidFill>
              </a:rPr>
              <a:t>13</a:t>
            </a:r>
            <a:r>
              <a:rPr lang="zh-CN" altLang="en-US" sz="1200" dirty="0">
                <a:solidFill>
                  <a:schemeClr val="tx1"/>
                </a:solidFill>
              </a:rPr>
              <a:t>号（周六）</a:t>
            </a:r>
            <a:endParaRPr lang="en-NZ" altLang="zh-CN" sz="1200" dirty="0">
              <a:solidFill>
                <a:schemeClr val="tx1"/>
              </a:solidFill>
            </a:endParaRPr>
          </a:p>
          <a:p>
            <a:pPr algn="ctr" defTabSz="457200"/>
            <a:r>
              <a:rPr lang="zh-CN" altLang="en-US" sz="1200" dirty="0">
                <a:solidFill>
                  <a:schemeClr val="tx1"/>
                </a:solidFill>
              </a:rPr>
              <a:t>早上</a:t>
            </a:r>
            <a:r>
              <a:rPr lang="en-NZ" altLang="zh-CN" sz="1200" dirty="0">
                <a:solidFill>
                  <a:schemeClr val="tx1"/>
                </a:solidFill>
              </a:rPr>
              <a:t>9.30 -</a:t>
            </a:r>
            <a:r>
              <a:rPr lang="zh-CN" altLang="en-US" sz="1200" dirty="0">
                <a:solidFill>
                  <a:schemeClr val="tx1"/>
                </a:solidFill>
              </a:rPr>
              <a:t>下午</a:t>
            </a:r>
            <a:r>
              <a:rPr lang="en-NZ" altLang="zh-CN" sz="1200" dirty="0">
                <a:solidFill>
                  <a:schemeClr val="tx1"/>
                </a:solidFill>
              </a:rPr>
              <a:t>4.30</a:t>
            </a:r>
            <a:r>
              <a:rPr lang="zh-CN" altLang="en-US" sz="1200" dirty="0">
                <a:solidFill>
                  <a:schemeClr val="tx1"/>
                </a:solidFill>
              </a:rPr>
              <a:t>在教会举行。</a:t>
            </a:r>
            <a:endParaRPr lang="en-NZ" altLang="zh-CN" sz="1200" dirty="0">
              <a:solidFill>
                <a:schemeClr val="tx1"/>
              </a:solidFill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AB63F01-2929-C626-4C35-3A444170BB44}"/>
              </a:ext>
            </a:extLst>
          </p:cNvPr>
          <p:cNvSpPr/>
          <p:nvPr/>
        </p:nvSpPr>
        <p:spPr>
          <a:xfrm>
            <a:off x="6130803" y="4917382"/>
            <a:ext cx="2635178" cy="1387883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智力问答之夜</a:t>
            </a:r>
            <a:endParaRPr lang="en-NZ" altLang="zh-CN" sz="1400" b="1" u="sng" dirty="0">
              <a:solidFill>
                <a:schemeClr val="tx1"/>
              </a:solidFill>
            </a:endParaRPr>
          </a:p>
          <a:p>
            <a:pPr algn="ctr"/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时间： </a:t>
            </a:r>
            <a:r>
              <a:rPr lang="en-NZ" altLang="zh-CN" sz="1200" dirty="0">
                <a:solidFill>
                  <a:schemeClr val="tx1"/>
                </a:solidFill>
              </a:rPr>
              <a:t>7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NZ" altLang="zh-CN" sz="1200" dirty="0">
                <a:solidFill>
                  <a:schemeClr val="tx1"/>
                </a:solidFill>
              </a:rPr>
              <a:t>20</a:t>
            </a:r>
            <a:r>
              <a:rPr lang="zh-CN" altLang="en-US" sz="1200" dirty="0">
                <a:solidFill>
                  <a:schemeClr val="tx1"/>
                </a:solidFill>
              </a:rPr>
              <a:t>日 晚上</a:t>
            </a:r>
            <a:r>
              <a:rPr lang="en-NZ" altLang="zh-CN" sz="1200" dirty="0">
                <a:solidFill>
                  <a:schemeClr val="tx1"/>
                </a:solidFill>
              </a:rPr>
              <a:t>5</a:t>
            </a:r>
            <a:r>
              <a:rPr lang="zh-CN" altLang="en-US" sz="1200" dirty="0">
                <a:solidFill>
                  <a:schemeClr val="tx1"/>
                </a:solidFill>
              </a:rPr>
              <a:t>点</a:t>
            </a:r>
            <a:r>
              <a:rPr lang="en-NZ" altLang="zh-CN" sz="1200" dirty="0">
                <a:solidFill>
                  <a:schemeClr val="tx1"/>
                </a:solidFill>
              </a:rPr>
              <a:t>-7</a:t>
            </a:r>
            <a:r>
              <a:rPr lang="zh-CN" altLang="en-US" sz="1200" dirty="0">
                <a:solidFill>
                  <a:schemeClr val="tx1"/>
                </a:solidFill>
              </a:rPr>
              <a:t>点半</a:t>
            </a:r>
            <a:endParaRPr lang="en-NZ" altLang="zh-CN" sz="12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在教会楼下举行。</a:t>
            </a:r>
            <a:endParaRPr lang="en-NZ" altLang="zh-CN" sz="1200" dirty="0">
              <a:solidFill>
                <a:schemeClr val="tx1"/>
              </a:solidFill>
            </a:endParaRPr>
          </a:p>
          <a:p>
            <a:pPr algn="ctr"/>
            <a:r>
              <a:rPr lang="en-NZ" altLang="zh-CN" sz="1200" dirty="0">
                <a:solidFill>
                  <a:schemeClr val="tx1"/>
                </a:solidFill>
              </a:rPr>
              <a:t>5</a:t>
            </a:r>
            <a:r>
              <a:rPr lang="zh-CN" altLang="en-US" sz="1200" dirty="0">
                <a:solidFill>
                  <a:schemeClr val="tx1"/>
                </a:solidFill>
              </a:rPr>
              <a:t>人为一队，组队报名。</a:t>
            </a:r>
            <a:endParaRPr lang="en-NZ" altLang="zh-CN" sz="12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欢迎所有人参加，不限年龄、语言。</a:t>
            </a:r>
            <a:endParaRPr lang="en-US" altLang="zh-CN" sz="1200" dirty="0">
              <a:solidFill>
                <a:schemeClr val="tx1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6794EE5-44C1-145E-3A5D-40DFB8EF2BFE}"/>
              </a:ext>
            </a:extLst>
          </p:cNvPr>
          <p:cNvSpPr/>
          <p:nvPr/>
        </p:nvSpPr>
        <p:spPr>
          <a:xfrm>
            <a:off x="6181459" y="6502670"/>
            <a:ext cx="2526660" cy="643086"/>
          </a:xfrm>
          <a:prstGeom prst="roundRect">
            <a:avLst>
              <a:gd name="adj" fmla="val 1184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NZ" altLang="zh-CN" sz="1400" b="1" u="sng" dirty="0">
                <a:solidFill>
                  <a:schemeClr val="tx1"/>
                </a:solidFill>
              </a:rPr>
              <a:t>2024 </a:t>
            </a:r>
            <a:r>
              <a:rPr lang="zh-TW" altLang="en-US" sz="1400" b="1" u="sng" dirty="0">
                <a:solidFill>
                  <a:schemeClr val="tx1"/>
                </a:solidFill>
              </a:rPr>
              <a:t>洗礼</a:t>
            </a:r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时间： </a:t>
            </a:r>
            <a:r>
              <a:rPr lang="en-NZ" altLang="zh-CN" sz="1200" dirty="0">
                <a:solidFill>
                  <a:schemeClr val="tx1"/>
                </a:solidFill>
              </a:rPr>
              <a:t>7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NZ" altLang="zh-CN" sz="1200" dirty="0">
                <a:solidFill>
                  <a:schemeClr val="tx1"/>
                </a:solidFill>
              </a:rPr>
              <a:t>28</a:t>
            </a:r>
            <a:r>
              <a:rPr lang="zh-CN" altLang="en-US" sz="1200" dirty="0">
                <a:solidFill>
                  <a:schemeClr val="tx1"/>
                </a:solidFill>
              </a:rPr>
              <a:t>日 </a:t>
            </a:r>
            <a:endParaRPr lang="en-NZ" altLang="zh-CN" sz="1200" dirty="0">
              <a:solidFill>
                <a:schemeClr val="tx1"/>
              </a:solidFill>
            </a:endParaRPr>
          </a:p>
          <a:p>
            <a:pPr algn="ctr"/>
            <a:r>
              <a:rPr lang="zh-TW" altLang="en-US" sz="1200" dirty="0">
                <a:solidFill>
                  <a:schemeClr val="tx1"/>
                </a:solidFill>
              </a:rPr>
              <a:t>请找</a:t>
            </a:r>
            <a:r>
              <a:rPr lang="en-US" altLang="zh-TW" sz="1200" dirty="0">
                <a:solidFill>
                  <a:schemeClr val="tx1"/>
                </a:solidFill>
              </a:rPr>
              <a:t>Wendy / </a:t>
            </a:r>
            <a:r>
              <a:rPr lang="zh-TW" altLang="en-US" sz="1200" dirty="0">
                <a:solidFill>
                  <a:schemeClr val="tx1"/>
                </a:solidFill>
              </a:rPr>
              <a:t>叶牧师报名</a:t>
            </a:r>
            <a:r>
              <a:rPr lang="zh-CN" altLang="en-US" sz="1200" dirty="0">
                <a:solidFill>
                  <a:schemeClr val="tx1"/>
                </a:solidFill>
              </a:rPr>
              <a:t>。</a:t>
            </a:r>
            <a:endParaRPr lang="en-US" altLang="zh-CN" sz="1200" dirty="0">
              <a:solidFill>
                <a:schemeClr val="tx1"/>
              </a:solidFill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2351C829-EB97-0E7C-5CD9-881B5CE01A5A}"/>
              </a:ext>
            </a:extLst>
          </p:cNvPr>
          <p:cNvSpPr/>
          <p:nvPr/>
        </p:nvSpPr>
        <p:spPr>
          <a:xfrm>
            <a:off x="6217038" y="7343162"/>
            <a:ext cx="2526660" cy="1116998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200" dirty="0">
                <a:solidFill>
                  <a:schemeClr val="tx1"/>
                </a:solidFill>
              </a:rPr>
              <a:t>Ps Bijoy </a:t>
            </a:r>
            <a:r>
              <a:rPr lang="zh-CN" altLang="en-US" sz="1200" dirty="0">
                <a:solidFill>
                  <a:schemeClr val="tx1"/>
                </a:solidFill>
              </a:rPr>
              <a:t>会在 </a:t>
            </a:r>
            <a:r>
              <a:rPr lang="en-US" altLang="zh-CN" sz="1200" dirty="0">
                <a:solidFill>
                  <a:schemeClr val="tx1"/>
                </a:solidFill>
              </a:rPr>
              <a:t>6 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US" altLang="zh-CN" sz="1200" dirty="0">
                <a:solidFill>
                  <a:schemeClr val="tx1"/>
                </a:solidFill>
              </a:rPr>
              <a:t>3 </a:t>
            </a:r>
            <a:r>
              <a:rPr lang="zh-CN" altLang="en-US" sz="1200" dirty="0">
                <a:solidFill>
                  <a:schemeClr val="tx1"/>
                </a:solidFill>
              </a:rPr>
              <a:t>日到 </a:t>
            </a:r>
            <a:r>
              <a:rPr lang="en-US" altLang="zh-CN" sz="1200" dirty="0">
                <a:solidFill>
                  <a:schemeClr val="tx1"/>
                </a:solidFill>
              </a:rPr>
              <a:t>6 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US" altLang="zh-CN" sz="1200" dirty="0">
                <a:solidFill>
                  <a:schemeClr val="tx1"/>
                </a:solidFill>
              </a:rPr>
              <a:t>26 </a:t>
            </a:r>
            <a:r>
              <a:rPr lang="zh-CN" altLang="en-US" sz="1200" dirty="0">
                <a:solidFill>
                  <a:schemeClr val="tx1"/>
                </a:solidFill>
              </a:rPr>
              <a:t>日休假， 有事请找叶牧师</a:t>
            </a:r>
            <a:r>
              <a:rPr lang="en-US" altLang="zh-CN" sz="12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96321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94812</TotalTime>
  <Words>1996</Words>
  <Application>Microsoft Office PowerPoint</Application>
  <PresentationFormat>Custom</PresentationFormat>
  <Paragraphs>129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等线</vt:lpstr>
      <vt:lpstr>等线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 Branc</dc:creator>
  <cp:lastModifiedBy>Office</cp:lastModifiedBy>
  <cp:revision>2951</cp:revision>
  <cp:lastPrinted>2024-05-23T23:14:31Z</cp:lastPrinted>
  <dcterms:created xsi:type="dcterms:W3CDTF">2016-04-12T21:55:16Z</dcterms:created>
  <dcterms:modified xsi:type="dcterms:W3CDTF">2024-05-31T02:02:39Z</dcterms:modified>
</cp:coreProperties>
</file>