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15/03/2024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15/03/2024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主题：被伪装的祝福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 </a:t>
            </a:r>
            <a:r>
              <a:rPr lang="zh-CN" altLang="en-US" sz="8000" b="1" dirty="0">
                <a:latin typeface="+mn-ea"/>
              </a:rPr>
              <a:t>创世纪</a:t>
            </a:r>
            <a:r>
              <a:rPr lang="en-NZ" altLang="zh-CN" sz="8000" b="1" dirty="0">
                <a:latin typeface="+mn-ea"/>
              </a:rPr>
              <a:t>22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NZ" altLang="zh-CN" sz="8000" b="1" dirty="0">
                <a:latin typeface="+mn-ea"/>
              </a:rPr>
              <a:t>1-14</a:t>
            </a:r>
            <a:endParaRPr lang="en-US" altLang="zh-CN" sz="8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</a:t>
            </a:r>
            <a:r>
              <a:rPr lang="en-US" altLang="zh-CN" sz="8000" b="1" dirty="0">
                <a:latin typeface="+mn-ea"/>
              </a:rPr>
              <a:t>avid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3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17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1214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05744" y="6472109"/>
            <a:ext cx="5878972" cy="2154436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创世纪</a:t>
            </a:r>
            <a:r>
              <a:rPr lang="en-US" altLang="zh-CN" sz="1400" b="1" u="sng" dirty="0"/>
              <a:t>22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1-10 </a:t>
            </a:r>
            <a:r>
              <a:rPr lang="zh-CN" altLang="en-US" sz="1200" dirty="0"/>
              <a:t>这些事以後，神要试验亚伯拉罕，就呼叫他说：亚伯拉罕！他说：我在这里。</a:t>
            </a:r>
            <a:r>
              <a:rPr lang="en-US" altLang="zh-CN" sz="1200" dirty="0"/>
              <a:t>2</a:t>
            </a:r>
            <a:r>
              <a:rPr lang="zh-CN" altLang="en-US" sz="1200" dirty="0"/>
              <a:t>神说：你带着你的儿子，就是你独生的儿子，你所爱的以撒，往摩利亚地去，在我所要指示你的山上，把他献为燔祭。</a:t>
            </a:r>
            <a:r>
              <a:rPr lang="en-US" altLang="zh-CN" sz="1200" dirty="0"/>
              <a:t>3</a:t>
            </a:r>
            <a:r>
              <a:rPr lang="zh-CN" altLang="en-US" sz="1200" dirty="0"/>
              <a:t>亚伯拉罕清早起来，备上驴，带着两个仆人和他儿子以撒，也劈好了燔祭的柴，就起身往神所指示他的地方去了。</a:t>
            </a:r>
            <a:r>
              <a:rPr lang="en-US" altLang="zh-CN" sz="1200" dirty="0"/>
              <a:t>4</a:t>
            </a:r>
            <a:r>
              <a:rPr lang="zh-CN" altLang="en-US" sz="1200" dirty="0"/>
              <a:t>到了第三日，亚伯拉罕举目远远的看见那地方。</a:t>
            </a:r>
            <a:r>
              <a:rPr lang="en-US" altLang="zh-CN" sz="1200" dirty="0"/>
              <a:t>5</a:t>
            </a:r>
            <a:r>
              <a:rPr lang="zh-CN" altLang="en-US" sz="1200" dirty="0"/>
              <a:t>亚伯拉罕对他的仆人说：你们和驴在此等候，我与童子往那里去拜一拜，就回到你们这里来。</a:t>
            </a:r>
            <a:r>
              <a:rPr lang="en-US" altLang="zh-CN" sz="1200" dirty="0"/>
              <a:t>6</a:t>
            </a:r>
            <a:r>
              <a:rPr lang="zh-CN" altLang="en-US" sz="1200" dirty="0"/>
              <a:t>亚伯拉罕把燔祭的柴放在他儿子以撒身上，自己手里拿着火与刀；於是二人同行。</a:t>
            </a:r>
            <a:r>
              <a:rPr lang="en-US" altLang="zh-CN" sz="1200" dirty="0"/>
              <a:t>7</a:t>
            </a:r>
            <a:r>
              <a:rPr lang="zh-CN" altLang="en-US" sz="1200" dirty="0"/>
              <a:t>以撒对他父亲亚伯拉罕说：父亲哪！亚伯拉罕说：我儿，我在这里。以撒说：请看，火与柴都有了，但燔祭的羊羔在那里呢？</a:t>
            </a:r>
            <a:r>
              <a:rPr lang="en-US" altLang="zh-CN" sz="1200" dirty="0"/>
              <a:t>8</a:t>
            </a:r>
            <a:r>
              <a:rPr lang="zh-CN" altLang="en-US" sz="1200" dirty="0"/>
              <a:t>亚伯拉罕说：我儿，神必自己预备作燔祭的羊羔。於是二人同行。</a:t>
            </a:r>
            <a:r>
              <a:rPr lang="en-US" altLang="zh-CN" sz="1200" dirty="0"/>
              <a:t>9 </a:t>
            </a:r>
            <a:r>
              <a:rPr lang="zh-CN" altLang="en-US" sz="1200" dirty="0"/>
              <a:t>他们到了神所指示的地方，亚伯拉罕在那里筑坛，把柴摆好，捆绑他的儿子以撒，放在坛的柴上。</a:t>
            </a:r>
            <a:r>
              <a:rPr lang="en-US" altLang="zh-CN" sz="1200" dirty="0"/>
              <a:t>10</a:t>
            </a:r>
            <a:r>
              <a:rPr lang="zh-CN" altLang="en-US" sz="1200" dirty="0"/>
              <a:t>亚伯拉罕就伸手拿刀，要杀他的儿子。</a:t>
            </a:r>
            <a:endParaRPr lang="en-NZ" altLang="zh-CN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230563"/>
              </p:ext>
            </p:extLst>
          </p:nvPr>
        </p:nvGraphicFramePr>
        <p:xfrm>
          <a:off x="4003792" y="3492016"/>
          <a:ext cx="1862689" cy="3088744"/>
        </p:xfrm>
        <a:graphic>
          <a:graphicData uri="http://schemas.openxmlformats.org/drawingml/2006/table">
            <a:tbl>
              <a:tblPr/>
              <a:tblGrid>
                <a:gridCol w="960228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902461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770,000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787,000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Arabic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43122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已开始翻译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43122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78288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92E96-EB3F-61BE-BD62-ECEDF407A4A0}"/>
              </a:ext>
            </a:extLst>
          </p:cNvPr>
          <p:cNvSpPr txBox="1"/>
          <p:nvPr/>
        </p:nvSpPr>
        <p:spPr>
          <a:xfrm>
            <a:off x="116594" y="453333"/>
            <a:ext cx="230583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1400" b="1" dirty="0">
                <a:effectLst/>
              </a:rPr>
              <a:t> 巴林阿拉伯人 在 巴林 </a:t>
            </a:r>
            <a:endParaRPr lang="en-NZ" altLang="zh-CN" sz="1400" b="1" dirty="0">
              <a:effectLst/>
            </a:endParaRPr>
          </a:p>
          <a:p>
            <a:pPr algn="l"/>
            <a:r>
              <a:rPr lang="zh-CN" altLang="en-US" sz="1400" b="1" dirty="0">
                <a:effectLst/>
              </a:rPr>
              <a:t>（已换）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dirty="0">
                <a:effectLst/>
              </a:rPr>
              <a:t>巴林是最小的阿拉伯国家，是波斯湾的一个岛国。 它的战略位置带来了亚述人、巴比伦人、希腊人、波斯人，最后是阿拉伯人的统治和影响，在阿拉伯人的统治下，该岛成为了穆斯林。 在巴林于公元 </a:t>
            </a:r>
            <a:r>
              <a:rPr lang="en-US" altLang="zh-CN" sz="1200" dirty="0">
                <a:effectLst/>
              </a:rPr>
              <a:t>629 </a:t>
            </a:r>
            <a:r>
              <a:rPr lang="zh-CN" altLang="en-US" sz="1200" dirty="0">
                <a:effectLst/>
              </a:rPr>
              <a:t>年接受伊斯兰教之前，它一直是景教基督教的中心。 石油于 </a:t>
            </a:r>
            <a:r>
              <a:rPr lang="en-US" altLang="zh-CN" sz="1200" dirty="0">
                <a:effectLst/>
              </a:rPr>
              <a:t>1932 </a:t>
            </a:r>
            <a:r>
              <a:rPr lang="zh-CN" altLang="en-US" sz="1200" dirty="0">
                <a:effectLst/>
              </a:rPr>
              <a:t>年被发现，并为巴林带来了快速的现代化。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事工阻礙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财富常常阻碍对基督</a:t>
            </a:r>
          </a:p>
        </p:txBody>
      </p:sp>
      <p:pic>
        <p:nvPicPr>
          <p:cNvPr id="1026" name="Picture 2" descr="Map of Arab, Bahraini in Bahrain">
            <a:extLst>
              <a:ext uri="{FF2B5EF4-FFF2-40B4-BE49-F238E27FC236}">
                <a16:creationId xmlns:a16="http://schemas.microsoft.com/office/drawing/2014/main" id="{F8A060B4-611B-806F-08D8-8461F9267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483" y="857997"/>
            <a:ext cx="3541249" cy="254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1E91D3-BA67-3A87-2E18-98BB598AF808}"/>
              </a:ext>
            </a:extLst>
          </p:cNvPr>
          <p:cNvSpPr txBox="1"/>
          <p:nvPr/>
        </p:nvSpPr>
        <p:spPr>
          <a:xfrm>
            <a:off x="105744" y="3115754"/>
            <a:ext cx="383038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NZ" altLang="zh-CN" sz="1200" b="1" u="sng" dirty="0">
              <a:effectLst/>
            </a:endParaRPr>
          </a:p>
          <a:p>
            <a:pPr algn="l"/>
            <a:endParaRPr lang="en-NZ" altLang="zh-CN" sz="1200" b="1" u="sng" dirty="0"/>
          </a:p>
          <a:p>
            <a:pPr algn="l"/>
            <a:r>
              <a:rPr lang="zh-CN" altLang="en-US" sz="1200" dirty="0">
                <a:effectLst/>
              </a:rPr>
              <a:t>外的信仰，因为它削弱了需要的感觉。</a:t>
            </a:r>
            <a:endParaRPr lang="en-NZ" altLang="zh-CN" sz="1200" dirty="0">
              <a:effectLst/>
            </a:endParaRPr>
          </a:p>
          <a:p>
            <a:pPr algn="l"/>
            <a:endParaRPr lang="en-NZ" altLang="zh-CN" sz="1200" b="1" u="sng" dirty="0"/>
          </a:p>
          <a:p>
            <a:pPr algn="l"/>
            <a:r>
              <a:rPr lang="zh-CN" altLang="en-US" sz="1200" b="1" u="sng" dirty="0">
                <a:effectLst/>
              </a:rPr>
              <a:t>展创意想法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福音广播、电视、互联网等都可以轻松访问巴林。祈祷人们的心能够敞开心扉去聆听和接受。</a:t>
            </a:r>
          </a:p>
          <a:p>
            <a:pPr algn="l"/>
            <a:endParaRPr lang="en-NZ" altLang="zh-CN" sz="1200" dirty="0"/>
          </a:p>
          <a:p>
            <a:pPr algn="l"/>
            <a:r>
              <a:rPr lang="zh-CN" altLang="en-US" sz="1200" b="1" u="sng" dirty="0">
                <a:effectLst/>
              </a:rPr>
              <a:t>经文焦点</a:t>
            </a:r>
            <a:r>
              <a:rPr lang="en-US" altLang="zh-CN" sz="1200" b="1" u="sng" dirty="0">
                <a:effectLst/>
              </a:rPr>
              <a:t>:  </a:t>
            </a:r>
            <a:r>
              <a:rPr lang="en-US" altLang="zh-CN" sz="1200" dirty="0">
                <a:effectLst/>
              </a:rPr>
              <a:t>"</a:t>
            </a:r>
            <a:r>
              <a:rPr lang="zh-CN" altLang="en-US" sz="1200" dirty="0">
                <a:effectLst/>
              </a:rPr>
              <a:t>洪 水 泛 滥 之 时 ， 耶 和 华 坐 着 为 王 ； 耶 和 华 坐 着 为 王 ， 直 到 永 远 。</a:t>
            </a:r>
            <a:r>
              <a:rPr lang="en-US" altLang="zh-CN" sz="1200" dirty="0">
                <a:effectLst/>
              </a:rPr>
              <a:t>“ - </a:t>
            </a:r>
            <a:r>
              <a:rPr lang="zh-CN" altLang="en-US" sz="1200" dirty="0">
                <a:effectLst/>
              </a:rPr>
              <a:t>诗篇 </a:t>
            </a:r>
            <a:r>
              <a:rPr lang="en-US" altLang="zh-CN" sz="1200" dirty="0">
                <a:effectLst/>
              </a:rPr>
              <a:t>29:10</a:t>
            </a:r>
          </a:p>
          <a:p>
            <a:pPr algn="l"/>
            <a:endParaRPr lang="en-US" altLang="zh-CN" sz="1200" dirty="0">
              <a:effectLst/>
            </a:endParaRPr>
          </a:p>
          <a:p>
            <a:pPr algn="l"/>
            <a:r>
              <a:rPr lang="zh-CN" altLang="en-US" sz="1200" b="1" u="sng" dirty="0"/>
              <a:t>祷告重点：</a:t>
            </a:r>
            <a:r>
              <a:rPr lang="zh-CN" altLang="en-US" sz="1200" dirty="0"/>
              <a:t>祈祷许多人将明白，上帝是毫无疑问的万王之王，除祂以外没有别的。</a:t>
            </a:r>
            <a:r>
              <a:rPr lang="zh-CN" altLang="en-US" sz="1200" dirty="0">
                <a:effectLst/>
              </a:rPr>
              <a:t>祈求巴林阿拉伯人中为数不多的基督追随者能够一起团契，并在真理的爱中团结一致。 愿他们充满神所充满的一切。 祈祷巴林人明智地使用他们的财富来帮助改善穷人的生活条件。 为将他们引向十字架的属灵饥渴祷告。 祈求信徒将基督带给巴林阿拉伯人。 祈求巴林阿拉伯人向基督发起不可阻挡的运动。 </a:t>
            </a:r>
            <a:endParaRPr lang="en-US" altLang="zh-CN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请为所有在海外度假或探亲的弟兄姊妹祷告，愿主保守他们旅途的平安，看顾他们身体的健康。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为假期中的孩子们祷告，控制使用电玩的时间，在假期中有丰富的活动，也有好的休息。愿天父看顾他们出入平安。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17</a:t>
              </a:r>
              <a:r>
                <a:rPr lang="zh-CN" altLang="en-US" sz="1100" dirty="0"/>
                <a:t>日</a:t>
              </a:r>
              <a:r>
                <a:rPr lang="zh-CN" altLang="en-US" sz="1100" b="1" dirty="0"/>
                <a:t>（今晚）</a:t>
              </a:r>
              <a:endParaRPr lang="en-NZ" altLang="zh-CN" sz="1100" b="1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31116" y="5168300"/>
            <a:ext cx="2635178" cy="107044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创伤治愈系列课程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27</a:t>
            </a:r>
            <a:r>
              <a:rPr lang="zh-CN" altLang="en-US" sz="1200" dirty="0">
                <a:solidFill>
                  <a:schemeClr val="tx1"/>
                </a:solidFill>
              </a:rPr>
              <a:t>号开始，连续</a:t>
            </a:r>
            <a:r>
              <a:rPr lang="en-NZ" altLang="zh-CN" sz="1200" dirty="0">
                <a:solidFill>
                  <a:schemeClr val="tx1"/>
                </a:solidFill>
              </a:rPr>
              <a:t>12</a:t>
            </a:r>
            <a:r>
              <a:rPr lang="zh-CN" altLang="en-US" sz="1200" dirty="0">
                <a:solidFill>
                  <a:schemeClr val="tx1"/>
                </a:solidFill>
              </a:rPr>
              <a:t>周，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每周三早上</a:t>
            </a:r>
            <a:r>
              <a:rPr lang="en-NZ" altLang="zh-CN" sz="1200" dirty="0">
                <a:solidFill>
                  <a:schemeClr val="tx1"/>
                </a:solidFill>
              </a:rPr>
              <a:t>10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r>
              <a:rPr lang="en-NZ" altLang="zh-CN" sz="1200" dirty="0">
                <a:solidFill>
                  <a:schemeClr val="tx1"/>
                </a:solidFill>
              </a:rPr>
              <a:t>-</a:t>
            </a:r>
            <a:r>
              <a:rPr lang="zh-CN" altLang="en-US" sz="1200" dirty="0">
                <a:solidFill>
                  <a:schemeClr val="tx1"/>
                </a:solidFill>
              </a:rPr>
              <a:t>下午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点，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在教会举行，请向</a:t>
            </a:r>
            <a:r>
              <a:rPr lang="en-NZ" altLang="zh-CN" sz="1200" dirty="0">
                <a:solidFill>
                  <a:schemeClr val="tx1"/>
                </a:solidFill>
              </a:rPr>
              <a:t>T</a:t>
            </a:r>
            <a:r>
              <a:rPr lang="en-US" altLang="zh-CN" sz="1200" dirty="0" err="1">
                <a:solidFill>
                  <a:schemeClr val="tx1"/>
                </a:solidFill>
              </a:rPr>
              <a:t>rixi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zh-CN" altLang="en-US" sz="1200" dirty="0">
                <a:solidFill>
                  <a:schemeClr val="tx1"/>
                </a:solidFill>
              </a:rPr>
              <a:t>报名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97785" y="3748507"/>
            <a:ext cx="2639992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欢迎组</a:t>
            </a:r>
            <a:r>
              <a:rPr lang="en-NZ" altLang="zh-CN" sz="1400" b="1" u="sng" dirty="0">
                <a:solidFill>
                  <a:schemeClr val="tx1"/>
                </a:solidFill>
              </a:rPr>
              <a:t>&amp;</a:t>
            </a:r>
            <a:r>
              <a:rPr lang="zh-CN" altLang="en-US" sz="1400" b="1" u="sng" dirty="0">
                <a:solidFill>
                  <a:schemeClr val="tx1"/>
                </a:solidFill>
              </a:rPr>
              <a:t>茶点组等培训推迟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至</a:t>
            </a:r>
            <a:r>
              <a:rPr lang="en-NZ" altLang="zh-CN" sz="1400" b="1" u="sng" dirty="0">
                <a:solidFill>
                  <a:schemeClr val="tx1"/>
                </a:solidFill>
              </a:rPr>
              <a:t>4</a:t>
            </a:r>
            <a:r>
              <a:rPr lang="zh-CN" altLang="en-US" sz="1400" b="1" u="sng" dirty="0">
                <a:solidFill>
                  <a:schemeClr val="tx1"/>
                </a:solidFill>
              </a:rPr>
              <a:t>月</a:t>
            </a:r>
            <a:r>
              <a:rPr lang="en-NZ" altLang="zh-CN" sz="1400" b="1" u="sng" dirty="0">
                <a:solidFill>
                  <a:schemeClr val="tx1"/>
                </a:solidFill>
              </a:rPr>
              <a:t>14</a:t>
            </a:r>
            <a:r>
              <a:rPr lang="zh-CN" altLang="en-US" sz="1400" b="1" u="sng" dirty="0">
                <a:solidFill>
                  <a:schemeClr val="tx1"/>
                </a:solidFill>
              </a:rPr>
              <a:t>号崇拜结束后，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在楼上小厅举行</a:t>
            </a:r>
            <a:endParaRPr lang="en-NZ" altLang="zh-CN" sz="5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B9853A0-0652-ED64-148A-19F4003E736A}"/>
              </a:ext>
            </a:extLst>
          </p:cNvPr>
          <p:cNvSpPr/>
          <p:nvPr/>
        </p:nvSpPr>
        <p:spPr>
          <a:xfrm>
            <a:off x="6180593" y="2562308"/>
            <a:ext cx="2635178" cy="89321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复活节聚餐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31</a:t>
            </a:r>
            <a:r>
              <a:rPr lang="zh-CN" altLang="en-US" sz="1200" dirty="0">
                <a:solidFill>
                  <a:schemeClr val="tx1"/>
                </a:solidFill>
              </a:rPr>
              <a:t>日（复活节主日），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崇拜结束后，每家一菜互相分享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C6AED94-F5C3-136E-6ABC-184112CACEDA}"/>
              </a:ext>
            </a:extLst>
          </p:cNvPr>
          <p:cNvSpPr/>
          <p:nvPr/>
        </p:nvSpPr>
        <p:spPr>
          <a:xfrm>
            <a:off x="6231117" y="6561338"/>
            <a:ext cx="2635177" cy="1007637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复活节希望活动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zh-CN" altLang="en-US" sz="1200" dirty="0">
                <a:solidFill>
                  <a:schemeClr val="tx1"/>
                </a:solidFill>
              </a:rPr>
              <a:t>需要同工在北岸分发信仰小册子，详情请咨询</a:t>
            </a:r>
            <a:r>
              <a:rPr lang="en-NZ" altLang="zh-CN" sz="1200" dirty="0">
                <a:solidFill>
                  <a:schemeClr val="tx1"/>
                </a:solidFill>
              </a:rPr>
              <a:t>R</a:t>
            </a:r>
            <a:r>
              <a:rPr lang="en-US" altLang="zh-CN" sz="1200" dirty="0" err="1">
                <a:solidFill>
                  <a:schemeClr val="tx1"/>
                </a:solidFill>
              </a:rPr>
              <a:t>achel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94108</TotalTime>
  <Words>2305</Words>
  <Application>Microsoft Office PowerPoint</Application>
  <PresentationFormat>Custom</PresentationFormat>
  <Paragraphs>124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2903</cp:revision>
  <cp:lastPrinted>2024-03-15T00:49:22Z</cp:lastPrinted>
  <dcterms:created xsi:type="dcterms:W3CDTF">2016-04-12T21:55:16Z</dcterms:created>
  <dcterms:modified xsi:type="dcterms:W3CDTF">2024-03-15T00:50:09Z</dcterms:modified>
</cp:coreProperties>
</file>