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8C740B-0213-469B-8347-1239CCDB9DD2}" v="8" dt="2024-01-18T22:35:27.0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668" autoAdjust="0"/>
    <p:restoredTop sz="96357" autoAdjust="0"/>
  </p:normalViewPr>
  <p:slideViewPr>
    <p:cSldViewPr snapToGrid="0">
      <p:cViewPr varScale="1">
        <p:scale>
          <a:sx n="91" d="100"/>
          <a:sy n="91" d="100"/>
        </p:scale>
        <p:origin x="2082" y="90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y Liu" userId="555135d3-8375-474e-9499-bef597c17be0" providerId="ADAL" clId="{428C740B-0213-469B-8347-1239CCDB9DD2}"/>
    <pc:docChg chg="custSel modSld">
      <pc:chgData name="Wendy Liu" userId="555135d3-8375-474e-9499-bef597c17be0" providerId="ADAL" clId="{428C740B-0213-469B-8347-1239CCDB9DD2}" dt="2024-01-18T22:37:13.246" v="733" actId="20577"/>
      <pc:docMkLst>
        <pc:docMk/>
      </pc:docMkLst>
      <pc:sldChg chg="addSp delSp modSp mod">
        <pc:chgData name="Wendy Liu" userId="555135d3-8375-474e-9499-bef597c17be0" providerId="ADAL" clId="{428C740B-0213-469B-8347-1239CCDB9DD2}" dt="2024-01-18T22:17:18.932" v="217" actId="20577"/>
        <pc:sldMkLst>
          <pc:docMk/>
          <pc:sldMk cId="612804852" sldId="256"/>
        </pc:sldMkLst>
        <pc:spChg chg="mod">
          <ac:chgData name="Wendy Liu" userId="555135d3-8375-474e-9499-bef597c17be0" providerId="ADAL" clId="{428C740B-0213-469B-8347-1239CCDB9DD2}" dt="2024-01-18T22:12:12.747" v="105" actId="20577"/>
          <ac:spMkLst>
            <pc:docMk/>
            <pc:sldMk cId="612804852" sldId="256"/>
            <ac:spMk id="8" creationId="{00000000-0000-0000-0000-000000000000}"/>
          </ac:spMkLst>
        </pc:spChg>
        <pc:spChg chg="mod">
          <ac:chgData name="Wendy Liu" userId="555135d3-8375-474e-9499-bef597c17be0" providerId="ADAL" clId="{428C740B-0213-469B-8347-1239CCDB9DD2}" dt="2024-01-18T22:10:48.678" v="66" actId="113"/>
          <ac:spMkLst>
            <pc:docMk/>
            <pc:sldMk cId="612804852" sldId="256"/>
            <ac:spMk id="10" creationId="{4A94EA54-0B72-1AA4-B213-004B034DC8D1}"/>
          </ac:spMkLst>
        </pc:spChg>
        <pc:spChg chg="mod">
          <ac:chgData name="Wendy Liu" userId="555135d3-8375-474e-9499-bef597c17be0" providerId="ADAL" clId="{428C740B-0213-469B-8347-1239CCDB9DD2}" dt="2024-01-18T22:07:43.345" v="17" actId="255"/>
          <ac:spMkLst>
            <pc:docMk/>
            <pc:sldMk cId="612804852" sldId="256"/>
            <ac:spMk id="12" creationId="{52CDF0E6-6482-EB39-0551-747FE57ACC30}"/>
          </ac:spMkLst>
        </pc:spChg>
        <pc:spChg chg="mod">
          <ac:chgData name="Wendy Liu" userId="555135d3-8375-474e-9499-bef597c17be0" providerId="ADAL" clId="{428C740B-0213-469B-8347-1239CCDB9DD2}" dt="2024-01-18T22:14:37.546" v="154" actId="20577"/>
          <ac:spMkLst>
            <pc:docMk/>
            <pc:sldMk cId="612804852" sldId="256"/>
            <ac:spMk id="16" creationId="{9FCAAC8D-B927-0B64-E857-12FFB3CD895E}"/>
          </ac:spMkLst>
        </pc:spChg>
        <pc:graphicFrameChg chg="mod modGraphic">
          <ac:chgData name="Wendy Liu" userId="555135d3-8375-474e-9499-bef597c17be0" providerId="ADAL" clId="{428C740B-0213-469B-8347-1239CCDB9DD2}" dt="2024-01-18T22:17:18.932" v="217" actId="20577"/>
          <ac:graphicFrameMkLst>
            <pc:docMk/>
            <pc:sldMk cId="612804852" sldId="256"/>
            <ac:graphicFrameMk id="3" creationId="{04D42518-B84B-D4BF-109A-17237191FE5C}"/>
          </ac:graphicFrameMkLst>
        </pc:graphicFrameChg>
        <pc:picChg chg="del">
          <ac:chgData name="Wendy Liu" userId="555135d3-8375-474e-9499-bef597c17be0" providerId="ADAL" clId="{428C740B-0213-469B-8347-1239CCDB9DD2}" dt="2024-01-18T22:03:05.127" v="0" actId="478"/>
          <ac:picMkLst>
            <pc:docMk/>
            <pc:sldMk cId="612804852" sldId="256"/>
            <ac:picMk id="2" creationId="{D85E75AC-873B-7512-C1F7-111530C8C3F1}"/>
          </ac:picMkLst>
        </pc:picChg>
        <pc:picChg chg="add mod">
          <ac:chgData name="Wendy Liu" userId="555135d3-8375-474e-9499-bef597c17be0" providerId="ADAL" clId="{428C740B-0213-469B-8347-1239CCDB9DD2}" dt="2024-01-18T22:05:30.083" v="6" actId="14100"/>
          <ac:picMkLst>
            <pc:docMk/>
            <pc:sldMk cId="612804852" sldId="256"/>
            <ac:picMk id="4" creationId="{E4C84F1A-CC33-862A-46CD-3063CFEBC544}"/>
          </ac:picMkLst>
        </pc:picChg>
      </pc:sldChg>
      <pc:sldChg chg="modSp mod">
        <pc:chgData name="Wendy Liu" userId="555135d3-8375-474e-9499-bef597c17be0" providerId="ADAL" clId="{428C740B-0213-469B-8347-1239CCDB9DD2}" dt="2024-01-18T22:37:13.246" v="733" actId="20577"/>
        <pc:sldMkLst>
          <pc:docMk/>
          <pc:sldMk cId="896321597" sldId="257"/>
        </pc:sldMkLst>
        <pc:spChg chg="mod">
          <ac:chgData name="Wendy Liu" userId="555135d3-8375-474e-9499-bef597c17be0" providerId="ADAL" clId="{428C740B-0213-469B-8347-1239CCDB9DD2}" dt="2024-01-18T22:37:13.246" v="733" actId="20577"/>
          <ac:spMkLst>
            <pc:docMk/>
            <pc:sldMk cId="896321597" sldId="257"/>
            <ac:spMk id="7" creationId="{6CADBE11-8D28-C6A9-519F-152850C926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15/03/2024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15/03/2024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yangjie625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inelagrange7@gmail.com" TargetMode="External"/><Relationship Id="rId5" Type="http://schemas.openxmlformats.org/officeDocument/2006/relationships/hyperlink" Target="mailto:wendy@mairangichurch.org.nz" TargetMode="External"/><Relationship Id="rId4" Type="http://schemas.openxmlformats.org/officeDocument/2006/relationships/hyperlink" Target="mailto:david@mairangichurch.org.n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374732" y="3370977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901610" y="7639390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教会祷告会每月第一和第三周日晚七点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806821" y="5167192"/>
            <a:ext cx="5020321" cy="242060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主题：被伪装的祝福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经文</a:t>
            </a:r>
            <a:r>
              <a:rPr lang="en-NZ" altLang="zh-CN" sz="8000" b="1" dirty="0">
                <a:latin typeface="+mn-ea"/>
              </a:rPr>
              <a:t>:   </a:t>
            </a:r>
            <a:r>
              <a:rPr lang="zh-CN" altLang="en-US" sz="8000" b="1" dirty="0">
                <a:latin typeface="+mn-ea"/>
              </a:rPr>
              <a:t>创世纪</a:t>
            </a:r>
            <a:r>
              <a:rPr lang="en-NZ" altLang="zh-CN" sz="8000" b="1" dirty="0">
                <a:latin typeface="+mn-ea"/>
              </a:rPr>
              <a:t>22</a:t>
            </a:r>
            <a:r>
              <a:rPr lang="zh-CN" altLang="en-US" sz="8000" b="1" dirty="0">
                <a:latin typeface="+mn-ea"/>
              </a:rPr>
              <a:t>：</a:t>
            </a:r>
            <a:r>
              <a:rPr lang="en-NZ" altLang="zh-CN" sz="8000" b="1" dirty="0">
                <a:latin typeface="+mn-ea"/>
              </a:rPr>
              <a:t>1-14</a:t>
            </a:r>
            <a:endParaRPr lang="en-US" altLang="zh-CN" sz="8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3200" b="1" dirty="0">
                <a:latin typeface="+mn-ea"/>
              </a:rPr>
              <a:t>  </a:t>
            </a:r>
            <a:endParaRPr lang="en-NZ" altLang="zh-CN" sz="32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讲员：</a:t>
            </a:r>
            <a:r>
              <a:rPr lang="en-NZ" altLang="zh-CN" sz="8000" b="1" dirty="0">
                <a:latin typeface="+mn-ea"/>
              </a:rPr>
              <a:t>Pastor D</a:t>
            </a:r>
            <a:r>
              <a:rPr lang="en-US" altLang="zh-CN" sz="8000" b="1" dirty="0">
                <a:latin typeface="+mn-ea"/>
              </a:rPr>
              <a:t>avid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endParaRPr lang="en-NZ" altLang="zh-CN" sz="80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24 </a:t>
            </a:r>
            <a:r>
              <a:rPr lang="zh-CN" altLang="en-US" sz="2400" b="1" dirty="0">
                <a:ln w="0"/>
              </a:rPr>
              <a:t>年</a:t>
            </a:r>
            <a:r>
              <a:rPr lang="en-NZ" altLang="zh-CN" sz="2400" b="1" dirty="0">
                <a:ln w="0"/>
              </a:rPr>
              <a:t> 3 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 dirty="0">
                <a:ln w="0"/>
              </a:rPr>
              <a:t> 17 </a:t>
            </a:r>
            <a:r>
              <a:rPr lang="zh-CN" altLang="en-US" sz="2400" b="1" dirty="0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79653" y="8058858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63185" y="27871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363159" y="412146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05744" y="6472109"/>
            <a:ext cx="5878972" cy="2154436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</a:t>
            </a:r>
            <a:r>
              <a:rPr lang="zh-CN" altLang="en-US" sz="1400" b="1" u="sng" dirty="0"/>
              <a:t>创世纪</a:t>
            </a:r>
            <a:r>
              <a:rPr lang="en-US" altLang="zh-CN" sz="1400" b="1" u="sng" dirty="0"/>
              <a:t>22</a:t>
            </a:r>
            <a:r>
              <a:rPr lang="zh-CN" altLang="en-US" sz="1400" b="1" u="sng" dirty="0"/>
              <a:t>：</a:t>
            </a:r>
            <a:r>
              <a:rPr lang="en-US" altLang="zh-CN" sz="1400" b="1" u="sng" dirty="0"/>
              <a:t>1-10 </a:t>
            </a:r>
            <a:r>
              <a:rPr lang="zh-CN" altLang="en-US" sz="1200" dirty="0"/>
              <a:t>这些事以後，神要试验亚伯拉罕，就呼叫他说：亚伯拉罕！他说：我在这里。</a:t>
            </a:r>
            <a:r>
              <a:rPr lang="en-US" altLang="zh-CN" sz="1200" dirty="0"/>
              <a:t>2</a:t>
            </a:r>
            <a:r>
              <a:rPr lang="zh-CN" altLang="en-US" sz="1200" dirty="0"/>
              <a:t>神说：你带着你的儿子，就是你独生的儿子，你所爱的以撒，往摩利亚地去，在我所要指示你的山上，把他献为燔祭。</a:t>
            </a:r>
            <a:r>
              <a:rPr lang="en-US" altLang="zh-CN" sz="1200" dirty="0"/>
              <a:t>3</a:t>
            </a:r>
            <a:r>
              <a:rPr lang="zh-CN" altLang="en-US" sz="1200" dirty="0"/>
              <a:t>亚伯拉罕清早起来，备上驴，带着两个仆人和他儿子以撒，也劈好了燔祭的柴，就起身往神所指示他的地方去了。</a:t>
            </a:r>
            <a:r>
              <a:rPr lang="en-US" altLang="zh-CN" sz="1200" dirty="0"/>
              <a:t>4</a:t>
            </a:r>
            <a:r>
              <a:rPr lang="zh-CN" altLang="en-US" sz="1200" dirty="0"/>
              <a:t>到了第三日，亚伯拉罕举目远远的看见那地方。</a:t>
            </a:r>
            <a:r>
              <a:rPr lang="en-US" altLang="zh-CN" sz="1200" dirty="0"/>
              <a:t>5</a:t>
            </a:r>
            <a:r>
              <a:rPr lang="zh-CN" altLang="en-US" sz="1200" dirty="0"/>
              <a:t>亚伯拉罕对他的仆人说：你们和驴在此等候，我与童子往那里去拜一拜，就回到你们这里来。</a:t>
            </a:r>
            <a:r>
              <a:rPr lang="en-US" altLang="zh-CN" sz="1200" dirty="0"/>
              <a:t>6</a:t>
            </a:r>
            <a:r>
              <a:rPr lang="zh-CN" altLang="en-US" sz="1200" dirty="0"/>
              <a:t>亚伯拉罕把燔祭的柴放在他儿子以撒身上，自己手里拿着火与刀；於是二人同行。</a:t>
            </a:r>
            <a:r>
              <a:rPr lang="en-US" altLang="zh-CN" sz="1200" dirty="0"/>
              <a:t>7</a:t>
            </a:r>
            <a:r>
              <a:rPr lang="zh-CN" altLang="en-US" sz="1200" dirty="0"/>
              <a:t>以撒对他父亲亚伯拉罕说：父亲哪！亚伯拉罕说：我儿，我在这里。以撒说：请看，火与柴都有了，但燔祭的羊羔在那里呢？</a:t>
            </a:r>
            <a:r>
              <a:rPr lang="en-US" altLang="zh-CN" sz="1200" dirty="0"/>
              <a:t>8</a:t>
            </a:r>
            <a:r>
              <a:rPr lang="zh-CN" altLang="en-US" sz="1200" dirty="0"/>
              <a:t>亚伯拉罕说：我儿，神必自己预备作燔祭的羊羔。於是二人同行。</a:t>
            </a:r>
            <a:r>
              <a:rPr lang="en-US" altLang="zh-CN" sz="1200" dirty="0"/>
              <a:t>9 </a:t>
            </a:r>
            <a:r>
              <a:rPr lang="zh-CN" altLang="en-US" sz="1200" dirty="0"/>
              <a:t>他们到了神所指示的地方，亚伯拉罕在那里筑坛，把柴摆好，捆绑他的儿子以撒，放在坛的柴上。</a:t>
            </a:r>
            <a:r>
              <a:rPr lang="en-US" altLang="zh-CN" sz="1200" dirty="0"/>
              <a:t>10</a:t>
            </a:r>
            <a:r>
              <a:rPr lang="zh-CN" altLang="en-US" sz="1200" dirty="0"/>
              <a:t>亚伯拉罕就伸手拿刀，要杀他的儿子。</a:t>
            </a:r>
            <a:endParaRPr lang="en-NZ" altLang="zh-CN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4D42518-B84B-D4BF-109A-17237191FE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230563"/>
              </p:ext>
            </p:extLst>
          </p:nvPr>
        </p:nvGraphicFramePr>
        <p:xfrm>
          <a:off x="4003792" y="3492016"/>
          <a:ext cx="1862689" cy="3088744"/>
        </p:xfrm>
        <a:graphic>
          <a:graphicData uri="http://schemas.openxmlformats.org/drawingml/2006/table">
            <a:tbl>
              <a:tblPr/>
              <a:tblGrid>
                <a:gridCol w="960228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902461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78288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总人口数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770,000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78288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世界人口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787,000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78288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主要语言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/>
                        <a:t>Arabic</a:t>
                      </a: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78288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主要宗教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b="0" i="0" dirty="0">
                          <a:effectLst/>
                        </a:rPr>
                        <a:t>伊斯兰教</a:t>
                      </a:r>
                      <a:endParaRPr lang="en-NZ" sz="1200" b="0" i="0" dirty="0">
                        <a:effectLst/>
                      </a:endParaRPr>
                    </a:p>
                  </a:txBody>
                  <a:tcPr marL="16898" marR="16898" marT="16898" marB="1689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43122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圣经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已开始翻译</a:t>
                      </a:r>
                      <a:endParaRPr lang="en-US" altLang="zh-CN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78288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线上语音</a:t>
                      </a:r>
                      <a:r>
                        <a:rPr lang="en-NZ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NT: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78288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耶穌传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78288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录音</a:t>
                      </a: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没有</a:t>
                      </a: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431220"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基督的追随者</a:t>
                      </a:r>
                      <a:r>
                        <a:rPr lang="en-US" altLang="zh-TW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少于</a:t>
                      </a:r>
                      <a:r>
                        <a:rPr lang="en-NZ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0.2%</a:t>
                      </a:r>
                      <a:endParaRPr lang="zh-TW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78288"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4E92E96-EB3F-61BE-BD62-ECEDF407A4A0}"/>
              </a:ext>
            </a:extLst>
          </p:cNvPr>
          <p:cNvSpPr txBox="1"/>
          <p:nvPr/>
        </p:nvSpPr>
        <p:spPr>
          <a:xfrm>
            <a:off x="116594" y="453333"/>
            <a:ext cx="230583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zh-CN" altLang="en-US" sz="1400" b="1" dirty="0">
                <a:effectLst/>
              </a:rPr>
              <a:t> 巴林阿拉伯人 在 巴林 </a:t>
            </a:r>
            <a:endParaRPr lang="en-NZ" altLang="zh-CN" sz="1400" b="1" dirty="0">
              <a:effectLst/>
            </a:endParaRPr>
          </a:p>
          <a:p>
            <a:pPr algn="l"/>
            <a:r>
              <a:rPr lang="zh-CN" altLang="en-US" sz="1400" b="1" dirty="0">
                <a:effectLst/>
              </a:rPr>
              <a:t>（已换）</a:t>
            </a:r>
          </a:p>
          <a:p>
            <a:pPr algn="l"/>
            <a:endParaRPr lang="zh-CN" altLang="en-US" sz="1200" dirty="0">
              <a:effectLst/>
            </a:endParaRPr>
          </a:p>
          <a:p>
            <a:pPr algn="l"/>
            <a:r>
              <a:rPr lang="zh-CN" altLang="en-US" sz="1200" dirty="0">
                <a:effectLst/>
              </a:rPr>
              <a:t>巴林是最小的阿拉伯国家，是波斯湾的一个岛国。 它的战略位置带来了亚述人、巴比伦人、希腊人、波斯人，最后是阿拉伯人的统治和影响，在阿拉伯人的统治下，该岛成为了穆斯林。 在巴林于公元 </a:t>
            </a:r>
            <a:r>
              <a:rPr lang="en-US" altLang="zh-CN" sz="1200" dirty="0">
                <a:effectLst/>
              </a:rPr>
              <a:t>629 </a:t>
            </a:r>
            <a:r>
              <a:rPr lang="zh-CN" altLang="en-US" sz="1200" dirty="0">
                <a:effectLst/>
              </a:rPr>
              <a:t>年接受伊斯兰教之前，它一直是景教基督教的中心。 石油于 </a:t>
            </a:r>
            <a:r>
              <a:rPr lang="en-US" altLang="zh-CN" sz="1200" dirty="0">
                <a:effectLst/>
              </a:rPr>
              <a:t>1932 </a:t>
            </a:r>
            <a:r>
              <a:rPr lang="zh-CN" altLang="en-US" sz="1200" dirty="0">
                <a:effectLst/>
              </a:rPr>
              <a:t>年被发现，并为巴林带来了快速的现代化。</a:t>
            </a:r>
          </a:p>
          <a:p>
            <a:pPr algn="l"/>
            <a:endParaRPr lang="zh-CN" altLang="en-US" sz="1200" dirty="0">
              <a:effectLst/>
            </a:endParaRPr>
          </a:p>
          <a:p>
            <a:pPr algn="l"/>
            <a:r>
              <a:rPr lang="zh-CN" altLang="en-US" sz="1200" b="1" u="sng" dirty="0">
                <a:effectLst/>
              </a:rPr>
              <a:t>事工阻礙</a:t>
            </a:r>
            <a:r>
              <a:rPr lang="en-US" altLang="zh-CN" sz="1200" b="1" u="sng" dirty="0">
                <a:effectLst/>
              </a:rPr>
              <a:t>: </a:t>
            </a:r>
            <a:r>
              <a:rPr lang="zh-CN" altLang="en-US" sz="1200" dirty="0">
                <a:effectLst/>
              </a:rPr>
              <a:t>财富常常阻碍对基督</a:t>
            </a:r>
          </a:p>
        </p:txBody>
      </p:sp>
      <p:pic>
        <p:nvPicPr>
          <p:cNvPr id="1026" name="Picture 2" descr="Map of Arab, Bahraini in Bahrain">
            <a:extLst>
              <a:ext uri="{FF2B5EF4-FFF2-40B4-BE49-F238E27FC236}">
                <a16:creationId xmlns:a16="http://schemas.microsoft.com/office/drawing/2014/main" id="{F8A060B4-611B-806F-08D8-8461F9267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2483" y="857997"/>
            <a:ext cx="3541249" cy="254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1E91D3-BA67-3A87-2E18-98BB598AF808}"/>
              </a:ext>
            </a:extLst>
          </p:cNvPr>
          <p:cNvSpPr txBox="1"/>
          <p:nvPr/>
        </p:nvSpPr>
        <p:spPr>
          <a:xfrm>
            <a:off x="105744" y="3115754"/>
            <a:ext cx="383038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NZ" altLang="zh-CN" sz="1200" b="1" u="sng" dirty="0">
              <a:effectLst/>
            </a:endParaRPr>
          </a:p>
          <a:p>
            <a:pPr algn="l"/>
            <a:endParaRPr lang="en-NZ" altLang="zh-CN" sz="1200" b="1" u="sng" dirty="0"/>
          </a:p>
          <a:p>
            <a:pPr algn="l"/>
            <a:r>
              <a:rPr lang="zh-CN" altLang="en-US" sz="1200" dirty="0">
                <a:effectLst/>
              </a:rPr>
              <a:t>外的信仰，因为它削弱了需要的感觉。</a:t>
            </a:r>
            <a:endParaRPr lang="en-NZ" altLang="zh-CN" sz="1200" dirty="0">
              <a:effectLst/>
            </a:endParaRPr>
          </a:p>
          <a:p>
            <a:pPr algn="l"/>
            <a:endParaRPr lang="en-NZ" altLang="zh-CN" sz="1200" b="1" u="sng" dirty="0"/>
          </a:p>
          <a:p>
            <a:pPr algn="l"/>
            <a:r>
              <a:rPr lang="zh-CN" altLang="en-US" sz="1200" b="1" u="sng" dirty="0">
                <a:effectLst/>
              </a:rPr>
              <a:t>展创意想法</a:t>
            </a:r>
            <a:r>
              <a:rPr lang="en-US" altLang="zh-CN" sz="1200" b="1" u="sng" dirty="0">
                <a:effectLst/>
              </a:rPr>
              <a:t>: </a:t>
            </a:r>
            <a:r>
              <a:rPr lang="zh-CN" altLang="en-US" sz="1200" dirty="0">
                <a:effectLst/>
              </a:rPr>
              <a:t>福音广播、电视、互联网等都可以轻松访问巴林。祈祷人们的心能够敞开心扉去聆听和接受。</a:t>
            </a:r>
          </a:p>
          <a:p>
            <a:pPr algn="l"/>
            <a:endParaRPr lang="en-NZ" altLang="zh-CN" sz="1200" dirty="0"/>
          </a:p>
          <a:p>
            <a:pPr algn="l"/>
            <a:r>
              <a:rPr lang="zh-CN" altLang="en-US" sz="1200" b="1" u="sng" dirty="0">
                <a:effectLst/>
              </a:rPr>
              <a:t>经文焦点</a:t>
            </a:r>
            <a:r>
              <a:rPr lang="en-US" altLang="zh-CN" sz="1200" b="1" u="sng" dirty="0">
                <a:effectLst/>
              </a:rPr>
              <a:t>:  </a:t>
            </a:r>
            <a:r>
              <a:rPr lang="en-US" altLang="zh-CN" sz="1200" dirty="0">
                <a:effectLst/>
              </a:rPr>
              <a:t>"</a:t>
            </a:r>
            <a:r>
              <a:rPr lang="zh-CN" altLang="en-US" sz="1200" dirty="0">
                <a:effectLst/>
              </a:rPr>
              <a:t>洪 水 泛 滥 之 时 ， 耶 和 华 坐 着 为 王 ； 耶 和 华 坐 着 为 王 ， 直 到 永 远 。</a:t>
            </a:r>
            <a:r>
              <a:rPr lang="en-US" altLang="zh-CN" sz="1200" dirty="0">
                <a:effectLst/>
              </a:rPr>
              <a:t>“ - </a:t>
            </a:r>
            <a:r>
              <a:rPr lang="zh-CN" altLang="en-US" sz="1200" dirty="0">
                <a:effectLst/>
              </a:rPr>
              <a:t>诗篇 </a:t>
            </a:r>
            <a:r>
              <a:rPr lang="en-US" altLang="zh-CN" sz="1200" dirty="0">
                <a:effectLst/>
              </a:rPr>
              <a:t>29:10</a:t>
            </a:r>
          </a:p>
          <a:p>
            <a:pPr algn="l"/>
            <a:endParaRPr lang="en-US" altLang="zh-CN" sz="1200" dirty="0">
              <a:effectLst/>
            </a:endParaRPr>
          </a:p>
          <a:p>
            <a:pPr algn="l"/>
            <a:r>
              <a:rPr lang="zh-CN" altLang="en-US" sz="1200" b="1" u="sng" dirty="0"/>
              <a:t>祷告重点：</a:t>
            </a:r>
            <a:r>
              <a:rPr lang="zh-CN" altLang="en-US" sz="1200" dirty="0"/>
              <a:t>祈祷许多人将明白，上帝是毫无疑问的万王之王，除祂以外没有别的。</a:t>
            </a:r>
            <a:r>
              <a:rPr lang="zh-CN" altLang="en-US" sz="1200" dirty="0">
                <a:effectLst/>
              </a:rPr>
              <a:t>祈求巴林阿拉伯人中为数不多的基督追随者能够一起团契，并在真理的爱中团结一致。 愿他们充满神所充满的一切。 祈祷巴林人明智地使用他们的财富来帮助改善穷人的生活条件。 为将他们引向十字架的属灵饥渴祷告。 祈求信徒将基督带给巴林阿拉伯人。 祈求巴林阿拉伯人向基督发起不可阻挡的运动。 </a:t>
            </a:r>
            <a:endParaRPr lang="en-US" altLang="zh-CN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u="sng" dirty="0"/>
              <a:t>教会联系信息</a:t>
            </a:r>
            <a:endParaRPr lang="en-US" altLang="zh-CN" sz="1400" u="sng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暂代主任 牧师 </a:t>
            </a:r>
            <a:r>
              <a:rPr lang="en-NZ" altLang="zh-CN" sz="1200" dirty="0"/>
              <a:t>	</a:t>
            </a:r>
            <a:r>
              <a:rPr lang="en-US" sz="1200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协理牧师                     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Bijoy Joy</a:t>
            </a:r>
            <a:r>
              <a:rPr lang="zh-CN" altLang="en-US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：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020 4020 6404,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等线" pitchFamily="2"/>
              </a:rPr>
              <a:t>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bijoy@mairangichurch.org.nz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dirty="0"/>
              <a:t>华语传道</a:t>
            </a:r>
            <a:r>
              <a:rPr lang="en-NZ" altLang="zh-CN" sz="1200" dirty="0"/>
              <a:t>		</a:t>
            </a:r>
            <a:r>
              <a:rPr lang="en-NZ" sz="1200" dirty="0"/>
              <a:t>Wendy Liu: 021 0265 4800, </a:t>
            </a:r>
            <a:r>
              <a:rPr lang="en-NZ" sz="1200" dirty="0">
                <a:hlinkClick r:id="rId5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教会行政</a:t>
            </a:r>
            <a:r>
              <a:rPr lang="en-NZ" altLang="zh-CN" sz="1200" dirty="0"/>
              <a:t>	</a:t>
            </a:r>
            <a:r>
              <a:rPr lang="es-ES" altLang="zh-CN" sz="1200" dirty="0"/>
              <a:t> 	</a:t>
            </a:r>
            <a:r>
              <a:rPr lang="en-US" altLang="zh-CN" sz="1200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126877"/>
            <a:ext cx="2795428" cy="8556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为教会的弟兄姐妹们祷告。愿圣灵亲自带领我们，在爱心与知识上同得长进，向下扎根于基督磐石，向上结出圣灵的果子。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</a:t>
            </a:r>
            <a:r>
              <a:rPr lang="en-NZ" altLang="zh-CN" sz="1200" kern="0" dirty="0">
                <a:solidFill>
                  <a:srgbClr val="000000"/>
                </a:solidFill>
              </a:rPr>
              <a:t>M</a:t>
            </a:r>
            <a:r>
              <a:rPr lang="en-US" altLang="zh-CN" sz="1200" kern="0" dirty="0" err="1">
                <a:solidFill>
                  <a:srgbClr val="000000"/>
                </a:solidFill>
              </a:rPr>
              <a:t>ing</a:t>
            </a:r>
            <a:r>
              <a:rPr lang="zh-CN" altLang="en-US" sz="1200" kern="0" dirty="0">
                <a:solidFill>
                  <a:srgbClr val="000000"/>
                </a:solidFill>
              </a:rPr>
              <a:t>，</a:t>
            </a:r>
            <a:r>
              <a:rPr lang="en-NZ" altLang="zh-CN" sz="1200" kern="0" dirty="0">
                <a:solidFill>
                  <a:srgbClr val="000000"/>
                </a:solidFill>
              </a:rPr>
              <a:t>K</a:t>
            </a:r>
            <a:r>
              <a:rPr lang="en-US" altLang="zh-CN" sz="1200" kern="0" dirty="0" err="1">
                <a:solidFill>
                  <a:srgbClr val="000000"/>
                </a:solidFill>
              </a:rPr>
              <a:t>evin</a:t>
            </a:r>
            <a:r>
              <a:rPr lang="zh-CN" altLang="en-US" sz="1200" kern="0" dirty="0">
                <a:solidFill>
                  <a:srgbClr val="000000"/>
                </a:solidFill>
              </a:rPr>
              <a:t>和</a:t>
            </a:r>
            <a:r>
              <a:rPr lang="en-NZ" altLang="zh-CN" sz="1200" kern="0" dirty="0">
                <a:solidFill>
                  <a:srgbClr val="000000"/>
                </a:solidFill>
              </a:rPr>
              <a:t>S</a:t>
            </a:r>
            <a:r>
              <a:rPr lang="en-US" altLang="zh-CN" sz="1200" kern="0" dirty="0" err="1">
                <a:solidFill>
                  <a:srgbClr val="000000"/>
                </a:solidFill>
              </a:rPr>
              <a:t>huping</a:t>
            </a:r>
            <a:r>
              <a:rPr lang="en-US" altLang="zh-CN" sz="1200" kern="0" dirty="0">
                <a:solidFill>
                  <a:srgbClr val="000000"/>
                </a:solidFill>
              </a:rPr>
              <a:t> </a:t>
            </a:r>
            <a:r>
              <a:rPr lang="zh-CN" altLang="en-US" sz="1200" kern="0" dirty="0">
                <a:solidFill>
                  <a:srgbClr val="000000"/>
                </a:solidFill>
              </a:rPr>
              <a:t>的治疗祷告，求主来医治他们的身体，赐予他们刚强与精力。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请为所有在海外度假或探亲的弟兄姊妹祷告，愿主保守他们旅途的平安，看顾他们身体的健康。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为假期中的孩子们祷告，控制使用电玩的时间，在假期中有丰富的活动，也有好的休息。愿天父看顾他们出入平安。</a:t>
            </a: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pm@</a:t>
            </a:r>
            <a:r>
              <a:rPr lang="zh-CN" altLang="en-US" sz="1200" dirty="0"/>
              <a:t>教会楼下</a:t>
            </a:r>
            <a:endParaRPr lang="en-US" altLang="zh-CN" sz="1200" dirty="0"/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164530" y="201934"/>
            <a:ext cx="3275185" cy="2200088"/>
            <a:chOff x="6201302" y="201935"/>
            <a:chExt cx="3117909" cy="18217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478098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（每月第一和第三个主日晚上七点） </a:t>
              </a:r>
              <a:endParaRPr lang="en-NZ" altLang="zh-CN" sz="1100" dirty="0"/>
            </a:p>
            <a:p>
              <a:pPr algn="just">
                <a:spcBef>
                  <a:spcPts val="600"/>
                </a:spcBef>
              </a:pPr>
              <a:r>
                <a:rPr lang="zh-CN" altLang="en-US" sz="1100" dirty="0"/>
                <a:t> </a:t>
              </a:r>
              <a:r>
                <a:rPr lang="en-NZ" altLang="zh-CN" sz="1100" dirty="0"/>
                <a:t>3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17</a:t>
              </a:r>
              <a:r>
                <a:rPr lang="zh-CN" altLang="en-US" sz="1100" dirty="0"/>
                <a:t>日</a:t>
              </a:r>
              <a:r>
                <a:rPr lang="zh-CN" altLang="en-US" sz="1100" b="1" dirty="0"/>
                <a:t>（今晚）</a:t>
              </a:r>
              <a:endParaRPr lang="en-NZ" altLang="zh-CN" sz="1100" b="1" dirty="0"/>
            </a:p>
            <a:p>
              <a:pPr algn="just">
                <a:spcBef>
                  <a:spcPts val="600"/>
                </a:spcBef>
              </a:pPr>
              <a:r>
                <a:rPr lang="en-NZ" altLang="zh-CN" sz="1100" dirty="0"/>
                <a:t>@ 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8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 </a:t>
              </a:r>
              <a:r>
                <a:rPr lang="zh-CN" altLang="en-US" sz="1100" dirty="0"/>
                <a:t>  </a:t>
              </a:r>
              <a:endParaRPr lang="en-NZ" altLang="zh-CN" sz="1100" b="1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6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7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8610AB7-9E25-7A24-A98C-4DD54851F4DB}"/>
              </a:ext>
            </a:extLst>
          </p:cNvPr>
          <p:cNvSpPr/>
          <p:nvPr/>
        </p:nvSpPr>
        <p:spPr>
          <a:xfrm>
            <a:off x="6231116" y="5168300"/>
            <a:ext cx="2635178" cy="107044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创伤治愈系列课程</a:t>
            </a:r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27</a:t>
            </a:r>
            <a:r>
              <a:rPr lang="zh-CN" altLang="en-US" sz="1200" dirty="0">
                <a:solidFill>
                  <a:schemeClr val="tx1"/>
                </a:solidFill>
              </a:rPr>
              <a:t>号开始，连续</a:t>
            </a:r>
            <a:r>
              <a:rPr lang="en-NZ" altLang="zh-CN" sz="1200" dirty="0">
                <a:solidFill>
                  <a:schemeClr val="tx1"/>
                </a:solidFill>
              </a:rPr>
              <a:t>12</a:t>
            </a:r>
            <a:r>
              <a:rPr lang="zh-CN" altLang="en-US" sz="1200" dirty="0">
                <a:solidFill>
                  <a:schemeClr val="tx1"/>
                </a:solidFill>
              </a:rPr>
              <a:t>周，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每周三早上</a:t>
            </a:r>
            <a:r>
              <a:rPr lang="en-NZ" altLang="zh-CN" sz="1200" dirty="0">
                <a:solidFill>
                  <a:schemeClr val="tx1"/>
                </a:solidFill>
              </a:rPr>
              <a:t>10</a:t>
            </a:r>
            <a:r>
              <a:rPr lang="zh-CN" altLang="en-US" sz="1200" dirty="0">
                <a:solidFill>
                  <a:schemeClr val="tx1"/>
                </a:solidFill>
              </a:rPr>
              <a:t>点</a:t>
            </a:r>
            <a:r>
              <a:rPr lang="en-NZ" altLang="zh-CN" sz="1200" dirty="0">
                <a:solidFill>
                  <a:schemeClr val="tx1"/>
                </a:solidFill>
              </a:rPr>
              <a:t>-</a:t>
            </a:r>
            <a:r>
              <a:rPr lang="zh-CN" altLang="en-US" sz="1200" dirty="0">
                <a:solidFill>
                  <a:schemeClr val="tx1"/>
                </a:solidFill>
              </a:rPr>
              <a:t>下午</a:t>
            </a:r>
            <a:r>
              <a:rPr lang="en-NZ" altLang="zh-CN" sz="1200" dirty="0">
                <a:solidFill>
                  <a:schemeClr val="tx1"/>
                </a:solidFill>
              </a:rPr>
              <a:t>1</a:t>
            </a:r>
            <a:r>
              <a:rPr lang="zh-CN" altLang="en-US" sz="1200" dirty="0">
                <a:solidFill>
                  <a:schemeClr val="tx1"/>
                </a:solidFill>
              </a:rPr>
              <a:t>点，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在教会举行，请向</a:t>
            </a:r>
            <a:r>
              <a:rPr lang="en-NZ" altLang="zh-CN" sz="1200" dirty="0">
                <a:solidFill>
                  <a:schemeClr val="tx1"/>
                </a:solidFill>
              </a:rPr>
              <a:t>T</a:t>
            </a:r>
            <a:r>
              <a:rPr lang="en-US" altLang="zh-CN" sz="1200" dirty="0" err="1">
                <a:solidFill>
                  <a:schemeClr val="tx1"/>
                </a:solidFill>
              </a:rPr>
              <a:t>rixi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zh-CN" altLang="en-US" sz="1200" dirty="0">
                <a:solidFill>
                  <a:schemeClr val="tx1"/>
                </a:solidFill>
              </a:rPr>
              <a:t>报名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4A63071-BA85-C79F-2E9C-E7B4389AD996}"/>
              </a:ext>
            </a:extLst>
          </p:cNvPr>
          <p:cNvSpPr/>
          <p:nvPr/>
        </p:nvSpPr>
        <p:spPr>
          <a:xfrm>
            <a:off x="6197785" y="3748507"/>
            <a:ext cx="2639992" cy="1070911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欢迎组</a:t>
            </a:r>
            <a:r>
              <a:rPr lang="en-NZ" altLang="zh-CN" sz="1400" b="1" u="sng" dirty="0">
                <a:solidFill>
                  <a:schemeClr val="tx1"/>
                </a:solidFill>
              </a:rPr>
              <a:t>&amp;</a:t>
            </a:r>
            <a:r>
              <a:rPr lang="zh-CN" altLang="en-US" sz="1400" b="1" u="sng" dirty="0">
                <a:solidFill>
                  <a:schemeClr val="tx1"/>
                </a:solidFill>
              </a:rPr>
              <a:t>茶点组等培训推迟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至</a:t>
            </a:r>
            <a:r>
              <a:rPr lang="en-NZ" altLang="zh-CN" sz="1400" b="1" u="sng" dirty="0">
                <a:solidFill>
                  <a:schemeClr val="tx1"/>
                </a:solidFill>
              </a:rPr>
              <a:t>4</a:t>
            </a:r>
            <a:r>
              <a:rPr lang="zh-CN" altLang="en-US" sz="1400" b="1" u="sng" dirty="0">
                <a:solidFill>
                  <a:schemeClr val="tx1"/>
                </a:solidFill>
              </a:rPr>
              <a:t>月</a:t>
            </a:r>
            <a:r>
              <a:rPr lang="en-NZ" altLang="zh-CN" sz="1400" b="1" u="sng" dirty="0">
                <a:solidFill>
                  <a:schemeClr val="tx1"/>
                </a:solidFill>
              </a:rPr>
              <a:t>14</a:t>
            </a:r>
            <a:r>
              <a:rPr lang="zh-CN" altLang="en-US" sz="1400" b="1" u="sng" dirty="0">
                <a:solidFill>
                  <a:schemeClr val="tx1"/>
                </a:solidFill>
              </a:rPr>
              <a:t>号崇拜结束后，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在楼上小厅举行</a:t>
            </a:r>
            <a:endParaRPr lang="en-NZ" altLang="zh-CN" sz="500" dirty="0">
              <a:solidFill>
                <a:schemeClr val="tx1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B9853A0-0652-ED64-148A-19F4003E736A}"/>
              </a:ext>
            </a:extLst>
          </p:cNvPr>
          <p:cNvSpPr/>
          <p:nvPr/>
        </p:nvSpPr>
        <p:spPr>
          <a:xfrm>
            <a:off x="6180593" y="2562308"/>
            <a:ext cx="2635178" cy="893213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复活节聚餐</a:t>
            </a:r>
            <a:endParaRPr lang="en-NZ" altLang="zh-CN" sz="1400" b="1" u="sng" dirty="0">
              <a:solidFill>
                <a:schemeClr val="tx1"/>
              </a:solidFill>
            </a:endParaRPr>
          </a:p>
          <a:p>
            <a:pPr algn="ctr"/>
            <a:endParaRPr lang="en-NZ" altLang="zh-CN" sz="500" dirty="0">
              <a:solidFill>
                <a:schemeClr val="tx1"/>
              </a:solidFill>
            </a:endParaRPr>
          </a:p>
          <a:p>
            <a:pPr algn="ctr"/>
            <a:r>
              <a:rPr lang="en-NZ" altLang="zh-CN" sz="1200" dirty="0">
                <a:solidFill>
                  <a:schemeClr val="tx1"/>
                </a:solidFill>
              </a:rPr>
              <a:t>3</a:t>
            </a:r>
            <a:r>
              <a:rPr lang="zh-CN" altLang="en-US" sz="1200" dirty="0">
                <a:solidFill>
                  <a:schemeClr val="tx1"/>
                </a:solidFill>
              </a:rPr>
              <a:t>月</a:t>
            </a:r>
            <a:r>
              <a:rPr lang="en-NZ" altLang="zh-CN" sz="1200" dirty="0">
                <a:solidFill>
                  <a:schemeClr val="tx1"/>
                </a:solidFill>
              </a:rPr>
              <a:t>31</a:t>
            </a:r>
            <a:r>
              <a:rPr lang="zh-CN" altLang="en-US" sz="1200" dirty="0">
                <a:solidFill>
                  <a:schemeClr val="tx1"/>
                </a:solidFill>
              </a:rPr>
              <a:t>日（复活节主日），</a:t>
            </a:r>
            <a:endParaRPr lang="en-NZ" altLang="zh-CN" sz="1200" dirty="0">
              <a:solidFill>
                <a:schemeClr val="tx1"/>
              </a:solidFill>
            </a:endParaRPr>
          </a:p>
          <a:p>
            <a:pPr algn="ctr"/>
            <a:r>
              <a:rPr lang="zh-CN" altLang="en-US" sz="1200" dirty="0">
                <a:solidFill>
                  <a:schemeClr val="tx1"/>
                </a:solidFill>
              </a:rPr>
              <a:t>崇拜结束后，每家一菜互相分享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C6AED94-F5C3-136E-6ABC-184112CACEDA}"/>
              </a:ext>
            </a:extLst>
          </p:cNvPr>
          <p:cNvSpPr/>
          <p:nvPr/>
        </p:nvSpPr>
        <p:spPr>
          <a:xfrm>
            <a:off x="6231117" y="6561338"/>
            <a:ext cx="2635177" cy="1007637"/>
          </a:xfrm>
          <a:prstGeom prst="roundRect">
            <a:avLst>
              <a:gd name="adj" fmla="val 650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b="1" u="sng" dirty="0">
                <a:solidFill>
                  <a:schemeClr val="tx1"/>
                </a:solidFill>
              </a:rPr>
              <a:t>复活节希望活动</a:t>
            </a:r>
            <a:endParaRPr lang="en-US" altLang="zh-CN" sz="1400" b="1" u="sng" dirty="0">
              <a:solidFill>
                <a:schemeClr val="tx1"/>
              </a:solidFill>
            </a:endParaRPr>
          </a:p>
          <a:p>
            <a:pPr algn="ctr"/>
            <a:endParaRPr lang="en-US" altLang="zh-CN" sz="500" dirty="0">
              <a:solidFill>
                <a:schemeClr val="tx1"/>
              </a:solidFill>
            </a:endParaRPr>
          </a:p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zh-CN" altLang="en-US" sz="1200" dirty="0">
                <a:solidFill>
                  <a:schemeClr val="tx1"/>
                </a:solidFill>
              </a:rPr>
              <a:t>需要同工在北岸分发信仰小册子，详情请咨询</a:t>
            </a:r>
            <a:r>
              <a:rPr lang="en-NZ" altLang="zh-CN" sz="1200" dirty="0">
                <a:solidFill>
                  <a:schemeClr val="tx1"/>
                </a:solidFill>
              </a:rPr>
              <a:t>R</a:t>
            </a:r>
            <a:r>
              <a:rPr lang="en-US" altLang="zh-CN" sz="1200" dirty="0" err="1">
                <a:solidFill>
                  <a:schemeClr val="tx1"/>
                </a:solidFill>
              </a:rPr>
              <a:t>achel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94108</TotalTime>
  <Words>2305</Words>
  <Application>Microsoft Office PowerPoint</Application>
  <PresentationFormat>Custom</PresentationFormat>
  <Paragraphs>124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等线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2903</cp:revision>
  <cp:lastPrinted>2024-03-15T00:49:22Z</cp:lastPrinted>
  <dcterms:created xsi:type="dcterms:W3CDTF">2016-04-12T21:55:16Z</dcterms:created>
  <dcterms:modified xsi:type="dcterms:W3CDTF">2024-03-15T00:50:09Z</dcterms:modified>
</cp:coreProperties>
</file>