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241213" cy="8640763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8C740B-0213-469B-8347-1239CCDB9DD2}" v="8" dt="2024-01-18T22:35:27.0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668" autoAdjust="0"/>
    <p:restoredTop sz="96357" autoAdjust="0"/>
  </p:normalViewPr>
  <p:slideViewPr>
    <p:cSldViewPr snapToGrid="0">
      <p:cViewPr varScale="1">
        <p:scale>
          <a:sx n="91" d="100"/>
          <a:sy n="91" d="100"/>
        </p:scale>
        <p:origin x="2082" y="90"/>
      </p:cViewPr>
      <p:guideLst>
        <p:guide orient="horz" pos="2722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Liu" userId="555135d3-8375-474e-9499-bef597c17be0" providerId="ADAL" clId="{428C740B-0213-469B-8347-1239CCDB9DD2}"/>
    <pc:docChg chg="custSel modSld">
      <pc:chgData name="Wendy Liu" userId="555135d3-8375-474e-9499-bef597c17be0" providerId="ADAL" clId="{428C740B-0213-469B-8347-1239CCDB9DD2}" dt="2024-01-18T22:37:13.246" v="733" actId="20577"/>
      <pc:docMkLst>
        <pc:docMk/>
      </pc:docMkLst>
      <pc:sldChg chg="addSp delSp modSp mod">
        <pc:chgData name="Wendy Liu" userId="555135d3-8375-474e-9499-bef597c17be0" providerId="ADAL" clId="{428C740B-0213-469B-8347-1239CCDB9DD2}" dt="2024-01-18T22:17:18.932" v="217" actId="20577"/>
        <pc:sldMkLst>
          <pc:docMk/>
          <pc:sldMk cId="612804852" sldId="256"/>
        </pc:sldMkLst>
        <pc:spChg chg="mod">
          <ac:chgData name="Wendy Liu" userId="555135d3-8375-474e-9499-bef597c17be0" providerId="ADAL" clId="{428C740B-0213-469B-8347-1239CCDB9DD2}" dt="2024-01-18T22:12:12.747" v="105" actId="20577"/>
          <ac:spMkLst>
            <pc:docMk/>
            <pc:sldMk cId="612804852" sldId="256"/>
            <ac:spMk id="8" creationId="{00000000-0000-0000-0000-000000000000}"/>
          </ac:spMkLst>
        </pc:spChg>
        <pc:spChg chg="mod">
          <ac:chgData name="Wendy Liu" userId="555135d3-8375-474e-9499-bef597c17be0" providerId="ADAL" clId="{428C740B-0213-469B-8347-1239CCDB9DD2}" dt="2024-01-18T22:10:48.678" v="66" actId="113"/>
          <ac:spMkLst>
            <pc:docMk/>
            <pc:sldMk cId="612804852" sldId="256"/>
            <ac:spMk id="10" creationId="{4A94EA54-0B72-1AA4-B213-004B034DC8D1}"/>
          </ac:spMkLst>
        </pc:spChg>
        <pc:spChg chg="mod">
          <ac:chgData name="Wendy Liu" userId="555135d3-8375-474e-9499-bef597c17be0" providerId="ADAL" clId="{428C740B-0213-469B-8347-1239CCDB9DD2}" dt="2024-01-18T22:07:43.345" v="17" actId="255"/>
          <ac:spMkLst>
            <pc:docMk/>
            <pc:sldMk cId="612804852" sldId="256"/>
            <ac:spMk id="12" creationId="{52CDF0E6-6482-EB39-0551-747FE57ACC30}"/>
          </ac:spMkLst>
        </pc:spChg>
        <pc:spChg chg="mod">
          <ac:chgData name="Wendy Liu" userId="555135d3-8375-474e-9499-bef597c17be0" providerId="ADAL" clId="{428C740B-0213-469B-8347-1239CCDB9DD2}" dt="2024-01-18T22:14:37.546" v="154" actId="20577"/>
          <ac:spMkLst>
            <pc:docMk/>
            <pc:sldMk cId="612804852" sldId="256"/>
            <ac:spMk id="16" creationId="{9FCAAC8D-B927-0B64-E857-12FFB3CD895E}"/>
          </ac:spMkLst>
        </pc:spChg>
        <pc:graphicFrameChg chg="mod modGraphic">
          <ac:chgData name="Wendy Liu" userId="555135d3-8375-474e-9499-bef597c17be0" providerId="ADAL" clId="{428C740B-0213-469B-8347-1239CCDB9DD2}" dt="2024-01-18T22:17:18.932" v="217" actId="20577"/>
          <ac:graphicFrameMkLst>
            <pc:docMk/>
            <pc:sldMk cId="612804852" sldId="256"/>
            <ac:graphicFrameMk id="3" creationId="{04D42518-B84B-D4BF-109A-17237191FE5C}"/>
          </ac:graphicFrameMkLst>
        </pc:graphicFrameChg>
        <pc:picChg chg="del">
          <ac:chgData name="Wendy Liu" userId="555135d3-8375-474e-9499-bef597c17be0" providerId="ADAL" clId="{428C740B-0213-469B-8347-1239CCDB9DD2}" dt="2024-01-18T22:03:05.127" v="0" actId="478"/>
          <ac:picMkLst>
            <pc:docMk/>
            <pc:sldMk cId="612804852" sldId="256"/>
            <ac:picMk id="2" creationId="{D85E75AC-873B-7512-C1F7-111530C8C3F1}"/>
          </ac:picMkLst>
        </pc:picChg>
        <pc:picChg chg="add mod">
          <ac:chgData name="Wendy Liu" userId="555135d3-8375-474e-9499-bef597c17be0" providerId="ADAL" clId="{428C740B-0213-469B-8347-1239CCDB9DD2}" dt="2024-01-18T22:05:30.083" v="6" actId="14100"/>
          <ac:picMkLst>
            <pc:docMk/>
            <pc:sldMk cId="612804852" sldId="256"/>
            <ac:picMk id="4" creationId="{E4C84F1A-CC33-862A-46CD-3063CFEBC544}"/>
          </ac:picMkLst>
        </pc:picChg>
      </pc:sldChg>
      <pc:sldChg chg="modSp mod">
        <pc:chgData name="Wendy Liu" userId="555135d3-8375-474e-9499-bef597c17be0" providerId="ADAL" clId="{428C740B-0213-469B-8347-1239CCDB9DD2}" dt="2024-01-18T22:37:13.246" v="733" actId="20577"/>
        <pc:sldMkLst>
          <pc:docMk/>
          <pc:sldMk cId="896321597" sldId="257"/>
        </pc:sldMkLst>
        <pc:spChg chg="mod">
          <ac:chgData name="Wendy Liu" userId="555135d3-8375-474e-9499-bef597c17be0" providerId="ADAL" clId="{428C740B-0213-469B-8347-1239CCDB9DD2}" dt="2024-01-18T22:37:13.246" v="733" actId="20577"/>
          <ac:spMkLst>
            <pc:docMk/>
            <pc:sldMk cId="896321597" sldId="257"/>
            <ac:spMk id="7" creationId="{6CADBE11-8D28-C6A9-519F-152850C9266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863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A33AB-072E-4C96-9ECE-16DCFEB5F1E5}" type="datetimeFigureOut">
              <a:rPr lang="en-NZ" smtClean="0"/>
              <a:t>9/02/2024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1425"/>
            <a:ext cx="47498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41950" cy="3911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863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96087-E0D0-4A78-BA5A-6AF6838A27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68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2270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680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0152" y="1414127"/>
            <a:ext cx="9180910" cy="300826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152" y="4538404"/>
            <a:ext cx="9180910" cy="20861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9/02/2024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391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9/02/2024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735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0120" y="460043"/>
            <a:ext cx="2639511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585" y="460043"/>
            <a:ext cx="7765519" cy="732264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9/02/2024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884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9/02/2024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478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209" y="2154192"/>
            <a:ext cx="10558047" cy="359431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209" y="5782512"/>
            <a:ext cx="10558047" cy="189016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9/02/2024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133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585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116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9/02/2024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76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460041"/>
            <a:ext cx="10558047" cy="1670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179" y="2118189"/>
            <a:ext cx="5178606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179" y="3156279"/>
            <a:ext cx="5178606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115" y="2118189"/>
            <a:ext cx="5204110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115" y="3156279"/>
            <a:ext cx="5204110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9/02/2024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031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9/02/2024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706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9/02/2024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62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4111" y="1244112"/>
            <a:ext cx="6197115" cy="61405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9/02/2024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856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4111" y="1244112"/>
            <a:ext cx="6197115" cy="61405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9/02/2024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886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584" y="460041"/>
            <a:ext cx="10558047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584" y="2300204"/>
            <a:ext cx="10558047" cy="5482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585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54C1C-8B1A-4AE4-B074-FCE5453C6325}" type="datetimeFigureOut">
              <a:rPr lang="en-NZ" smtClean="0"/>
              <a:pPr/>
              <a:t>9/02/2024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903" y="8008709"/>
            <a:ext cx="413140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5358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116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://www.mairangichurch.org.nz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mailto:office@mairangichurch.org.nz" TargetMode="External"/><Relationship Id="rId7" Type="http://schemas.openxmlformats.org/officeDocument/2006/relationships/hyperlink" Target="mailto:yangjie625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carolinelagrange7@gmail.com" TargetMode="External"/><Relationship Id="rId5" Type="http://schemas.openxmlformats.org/officeDocument/2006/relationships/hyperlink" Target="mailto:wendy@mairangichurch.org.nz" TargetMode="External"/><Relationship Id="rId4" Type="http://schemas.openxmlformats.org/officeDocument/2006/relationships/hyperlink" Target="mailto:david@mairangichurch.org.n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374732" y="3370977"/>
            <a:ext cx="5708455" cy="1716799"/>
          </a:xfrm>
        </p:spPr>
        <p:txBody>
          <a:bodyPr anchor="ctr"/>
          <a:lstStyle/>
          <a:p>
            <a:pPr algn="ctr"/>
            <a:r>
              <a:rPr lang="en-NZ" dirty="0"/>
              <a:t>Place for Pic / logo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901610" y="7639390"/>
            <a:ext cx="5020320" cy="4061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欢迎大家加入聚会前祷告会 </a:t>
            </a:r>
            <a:r>
              <a:rPr lang="en-US" altLang="zh-CN" sz="1050" b="1" dirty="0"/>
              <a:t> - </a:t>
            </a:r>
            <a:r>
              <a:rPr lang="zh-CN" altLang="en-US" sz="1050" b="1" dirty="0"/>
              <a:t>主日上午</a:t>
            </a:r>
            <a:r>
              <a:rPr lang="en-US" altLang="zh-CN" sz="1050" b="1" dirty="0"/>
              <a:t>9:30</a:t>
            </a:r>
            <a:r>
              <a:rPr lang="zh-CN" altLang="en-US" sz="1050" b="1" dirty="0"/>
              <a:t>教会副堂</a:t>
            </a:r>
            <a:endParaRPr lang="en-NZ" sz="105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教会祷告会每月第一和第三周日晚七点</a:t>
            </a:r>
            <a:endParaRPr lang="en-NZ" altLang="zh-CN" sz="105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806821" y="1303466"/>
            <a:ext cx="5239985" cy="429119"/>
          </a:xfrm>
        </p:spPr>
        <p:txBody>
          <a:bodyPr>
            <a:normAutofit/>
          </a:bodyPr>
          <a:lstStyle/>
          <a:p>
            <a:pPr algn="ctr"/>
            <a:r>
              <a:rPr lang="zh-CN" altLang="en-US" sz="1800" i="1" dirty="0"/>
              <a:t>認識主更多  傳揚主更多</a:t>
            </a:r>
            <a:endParaRPr lang="en-US" sz="1800" i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806821" y="5167192"/>
            <a:ext cx="5020321" cy="242060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4400" dirty="0">
                <a:latin typeface="+mn-ea"/>
              </a:rPr>
              <a:t>主日崇拜</a:t>
            </a:r>
            <a:endParaRPr lang="en-NZ" altLang="zh-CN" sz="4400" dirty="0">
              <a:latin typeface="+mn-ea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400" dirty="0">
                <a:latin typeface="+mn-ea"/>
              </a:rPr>
              <a:t>10</a:t>
            </a:r>
            <a:r>
              <a:rPr lang="zh-CN" altLang="en-US" sz="4400" dirty="0">
                <a:latin typeface="+mn-ea"/>
              </a:rPr>
              <a:t>点 </a:t>
            </a:r>
            <a:r>
              <a:rPr lang="en-NZ" altLang="zh-CN" sz="4400" dirty="0">
                <a:latin typeface="+mn-ea"/>
              </a:rPr>
              <a:t>(</a:t>
            </a:r>
            <a:r>
              <a:rPr lang="zh-CN" altLang="en-US" sz="4400" dirty="0">
                <a:latin typeface="+mn-ea"/>
              </a:rPr>
              <a:t>含线上直播）</a:t>
            </a:r>
            <a:endParaRPr lang="en-NZ" altLang="zh-CN" sz="1600" b="1" dirty="0">
              <a:latin typeface="+mn-ea"/>
            </a:endParaRPr>
          </a:p>
          <a:p>
            <a:pPr marL="0" indent="0" algn="ctr">
              <a:buNone/>
            </a:pPr>
            <a:endParaRPr lang="en-US" altLang="zh-CN" sz="4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主题：恩典充充足足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经文</a:t>
            </a:r>
            <a:r>
              <a:rPr lang="en-NZ" altLang="zh-CN" sz="8000" b="1" dirty="0">
                <a:latin typeface="+mn-ea"/>
              </a:rPr>
              <a:t>: </a:t>
            </a:r>
            <a:r>
              <a:rPr lang="zh-CN" altLang="en-US" sz="8000" b="1" dirty="0">
                <a:latin typeface="+mn-ea"/>
              </a:rPr>
              <a:t>路加福音 </a:t>
            </a:r>
            <a:r>
              <a:rPr lang="en-US" altLang="zh-CN" sz="8000" b="1" dirty="0">
                <a:latin typeface="+mn-ea"/>
              </a:rPr>
              <a:t>5</a:t>
            </a:r>
            <a:r>
              <a:rPr lang="zh-CN" altLang="en-US" sz="8000" b="1" dirty="0">
                <a:latin typeface="+mn-ea"/>
              </a:rPr>
              <a:t>：</a:t>
            </a:r>
            <a:r>
              <a:rPr lang="en-US" altLang="zh-CN" sz="8000" b="1" dirty="0">
                <a:latin typeface="+mn-ea"/>
              </a:rPr>
              <a:t>1-10 </a:t>
            </a:r>
          </a:p>
          <a:p>
            <a:pPr marL="0" indent="0" algn="ctr">
              <a:buNone/>
            </a:pPr>
            <a:r>
              <a:rPr lang="zh-CN" altLang="en-US" sz="3200" b="1" dirty="0">
                <a:latin typeface="+mn-ea"/>
              </a:rPr>
              <a:t>  </a:t>
            </a: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讲员：</a:t>
            </a:r>
            <a:r>
              <a:rPr lang="en-NZ" altLang="zh-CN" sz="8000" b="1" dirty="0">
                <a:latin typeface="+mn-ea"/>
              </a:rPr>
              <a:t>Pastor Bijoy</a:t>
            </a: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</p:txBody>
      </p:sp>
      <p:pic>
        <p:nvPicPr>
          <p:cNvPr id="9" name="Picture 8" descr="MCC13478 - Mairangi Bay Church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2" t="16209" r="-12370" b="23723"/>
          <a:stretch>
            <a:fillRect/>
          </a:stretch>
        </p:blipFill>
        <p:spPr bwMode="auto">
          <a:xfrm>
            <a:off x="7306966" y="48332"/>
            <a:ext cx="4601711" cy="11249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6901610" y="2049979"/>
            <a:ext cx="5020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ln w="0"/>
              </a:rPr>
              <a:t>教会周报</a:t>
            </a:r>
            <a:r>
              <a:rPr lang="en-US" sz="2000" dirty="0">
                <a:ln w="0"/>
              </a:rPr>
              <a:t> </a:t>
            </a:r>
          </a:p>
          <a:p>
            <a:pPr algn="ctr"/>
            <a:r>
              <a:rPr lang="en-US" sz="2400" b="1" dirty="0">
                <a:ln w="0"/>
              </a:rPr>
              <a:t>20</a:t>
            </a:r>
            <a:r>
              <a:rPr lang="en-US" altLang="zh-CN" sz="2400" b="1" dirty="0">
                <a:ln w="0"/>
              </a:rPr>
              <a:t>24 </a:t>
            </a:r>
            <a:r>
              <a:rPr lang="zh-CN" altLang="en-US" sz="2400" b="1" dirty="0">
                <a:ln w="0"/>
              </a:rPr>
              <a:t>年</a:t>
            </a:r>
            <a:r>
              <a:rPr lang="en-NZ" altLang="zh-CN" sz="2400" b="1" dirty="0">
                <a:ln w="0"/>
              </a:rPr>
              <a:t> 2 </a:t>
            </a:r>
            <a:r>
              <a:rPr lang="zh-CN" altLang="en-US" sz="2400" b="1" dirty="0">
                <a:ln w="0"/>
              </a:rPr>
              <a:t>月</a:t>
            </a:r>
            <a:r>
              <a:rPr lang="en-NZ" altLang="zh-CN" sz="2400" b="1" dirty="0">
                <a:ln w="0"/>
              </a:rPr>
              <a:t> 11 </a:t>
            </a:r>
            <a:r>
              <a:rPr lang="zh-CN" altLang="en-US" sz="2400" b="1" dirty="0">
                <a:ln w="0"/>
              </a:rPr>
              <a:t>日</a:t>
            </a:r>
            <a:endParaRPr lang="en-US" sz="2400" b="1" dirty="0">
              <a:ln w="0"/>
            </a:endParaRPr>
          </a:p>
        </p:txBody>
      </p:sp>
      <p:sp>
        <p:nvSpPr>
          <p:cNvPr id="1025" name="TextBox 1024"/>
          <p:cNvSpPr txBox="1"/>
          <p:nvPr/>
        </p:nvSpPr>
        <p:spPr>
          <a:xfrm>
            <a:off x="6979653" y="8058858"/>
            <a:ext cx="5256336" cy="40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000" dirty="0"/>
              <a:t>49 </a:t>
            </a:r>
            <a:r>
              <a:rPr lang="en-NZ" sz="1000" dirty="0" err="1"/>
              <a:t>Maxwelton</a:t>
            </a:r>
            <a:r>
              <a:rPr lang="en-NZ" sz="1000" dirty="0"/>
              <a:t> Drive, Mairangi Bay, North Shore, Auckland 0630 </a:t>
            </a:r>
          </a:p>
          <a:p>
            <a:pPr algn="ctr"/>
            <a:r>
              <a:rPr lang="zh-CN" altLang="en-US" sz="1000" dirty="0"/>
              <a:t>电话</a:t>
            </a:r>
            <a:r>
              <a:rPr lang="en-NZ" sz="1000" dirty="0"/>
              <a:t> 09 478-6314, </a:t>
            </a:r>
            <a:r>
              <a:rPr lang="zh-CN" altLang="en-US" sz="1000" dirty="0"/>
              <a:t>教会网站</a:t>
            </a:r>
            <a:r>
              <a:rPr lang="en-NZ" sz="1000" dirty="0"/>
              <a:t>: </a:t>
            </a:r>
            <a:r>
              <a:rPr lang="en-NZ" sz="1000" dirty="0">
                <a:hlinkClick r:id="rId4"/>
              </a:rPr>
              <a:t>www.mairangichurch.org.nz</a:t>
            </a:r>
            <a:r>
              <a:rPr lang="en-NZ" sz="1000" dirty="0"/>
              <a:t>, </a:t>
            </a:r>
            <a:r>
              <a:rPr lang="zh-CN" altLang="en-US" sz="1000" dirty="0"/>
              <a:t>电邮</a:t>
            </a:r>
            <a:r>
              <a:rPr lang="en-NZ" sz="1000" dirty="0"/>
              <a:t>: office@mairangichurch.org.nz</a:t>
            </a:r>
          </a:p>
        </p:txBody>
      </p:sp>
      <p:pic>
        <p:nvPicPr>
          <p:cNvPr id="22" name="Picture 27">
            <a:extLst>
              <a:ext uri="{FF2B5EF4-FFF2-40B4-BE49-F238E27FC236}">
                <a16:creationId xmlns:a16="http://schemas.microsoft.com/office/drawing/2014/main" id="{8A5F9123-AE0E-47F1-BCDA-32FDB36A3E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4345" y="3080083"/>
            <a:ext cx="5252834" cy="200769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E6E4F4B-8200-4165-9A96-59B96300EBC4}"/>
              </a:ext>
            </a:extLst>
          </p:cNvPr>
          <p:cNvSpPr txBox="1"/>
          <p:nvPr/>
        </p:nvSpPr>
        <p:spPr>
          <a:xfrm>
            <a:off x="63185" y="27871"/>
            <a:ext cx="616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为万国祷告 </a:t>
            </a:r>
            <a:r>
              <a:rPr lang="zh-CN" altLang="en-US" sz="1100" b="1" i="1" dirty="0"/>
              <a:t>“在列邦中述说他的荣耀！在万民中述说他的奇事！诗</a:t>
            </a:r>
            <a:r>
              <a:rPr lang="en-US" altLang="zh-CN" sz="1100" b="1" i="1" dirty="0"/>
              <a:t>96</a:t>
            </a:r>
            <a:r>
              <a:rPr lang="zh-CN" altLang="en-US" sz="1100" b="1" i="1" dirty="0"/>
              <a:t>：</a:t>
            </a:r>
            <a:r>
              <a:rPr lang="en-US" altLang="zh-CN" sz="1100" b="1" i="1" dirty="0"/>
              <a:t>3</a:t>
            </a:r>
            <a:r>
              <a:rPr lang="zh-CN" altLang="en-US" sz="1100" b="1" i="1" dirty="0"/>
              <a:t>”</a:t>
            </a:r>
            <a:endParaRPr lang="en-NZ" sz="1100" b="1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F86DD57-8316-4ED3-8E5A-5606CDF18D45}"/>
              </a:ext>
            </a:extLst>
          </p:cNvPr>
          <p:cNvSpPr txBox="1"/>
          <p:nvPr/>
        </p:nvSpPr>
        <p:spPr>
          <a:xfrm>
            <a:off x="3453848" y="344234"/>
            <a:ext cx="2446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i="1" dirty="0"/>
              <a:t>由 </a:t>
            </a:r>
            <a:r>
              <a:rPr lang="zh-CN" altLang="en-US" sz="1200" b="1" i="1" dirty="0"/>
              <a:t>约书亚计划</a:t>
            </a:r>
            <a:r>
              <a:rPr lang="zh-CN" altLang="en-US" sz="1200" i="1" dirty="0"/>
              <a:t>  </a:t>
            </a:r>
            <a:r>
              <a:rPr lang="en-US" altLang="zh-CN" sz="1200" b="1" i="1" dirty="0"/>
              <a:t>Joshua Project</a:t>
            </a:r>
            <a:r>
              <a:rPr lang="zh-CN" altLang="en-US" sz="1200" i="1" dirty="0"/>
              <a:t>提供</a:t>
            </a:r>
            <a:endParaRPr lang="en-NZ" sz="1200" b="1" i="1" dirty="0"/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9FCAAC8D-B927-0B64-E857-12FFB3CD895E}"/>
              </a:ext>
            </a:extLst>
          </p:cNvPr>
          <p:cNvSpPr txBox="1"/>
          <p:nvPr/>
        </p:nvSpPr>
        <p:spPr>
          <a:xfrm>
            <a:off x="116593" y="6256985"/>
            <a:ext cx="5878972" cy="2123658"/>
          </a:xfrm>
          <a:prstGeom prst="rect">
            <a:avLst/>
          </a:prstGeom>
          <a:solidFill>
            <a:srgbClr val="D9D9D9">
              <a:alpha val="50000"/>
            </a:srgbClr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400" b="1" u="sng" dirty="0"/>
              <a:t>本周经文（和合本</a:t>
            </a:r>
            <a:r>
              <a:rPr lang="en-NZ" altLang="zh-CN" sz="1400" b="1" u="sng" dirty="0"/>
              <a:t>) </a:t>
            </a:r>
            <a:r>
              <a:rPr lang="en-US" altLang="zh-CN" sz="1400" b="1" u="sng" dirty="0"/>
              <a:t>— </a:t>
            </a:r>
            <a:r>
              <a:rPr lang="zh-CN" altLang="en-US" sz="1400" b="1" u="sng" dirty="0"/>
              <a:t>路加福音 </a:t>
            </a:r>
            <a:r>
              <a:rPr lang="en-US" altLang="zh-CN" sz="1400" b="1" u="sng" dirty="0"/>
              <a:t>5</a:t>
            </a:r>
            <a:r>
              <a:rPr lang="zh-CN" altLang="en-US" sz="1400" b="1" u="sng" dirty="0"/>
              <a:t>：</a:t>
            </a:r>
            <a:r>
              <a:rPr lang="en-US" altLang="zh-CN" sz="1400" b="1" u="sng" dirty="0"/>
              <a:t>1-10 </a:t>
            </a:r>
            <a:endParaRPr lang="en-US" altLang="zh-CN" sz="500" b="1" u="sng" dirty="0">
              <a:solidFill>
                <a:srgbClr val="000000"/>
              </a:solidFill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500" b="1" i="0" dirty="0">
              <a:solidFill>
                <a:srgbClr val="000000"/>
              </a:solidFill>
              <a:effectLst/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耶稣站在革尼撒勒湖边，众人拥挤他，要听神的道。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2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他见有两只船湾在湖边；打鱼的人却离开船洗网去了。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3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有一只船是西门的，耶稣就上去，请他把船撑开，稍微离岸，就坐下，从船上教训众人。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4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讲完了，对西门说：把船开到水深之处，下网打鱼。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5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西门说：夫子，我们整夜劳力，并没有打着甚麽。但依从你的话，我就下网。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6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他们下了网，就圈住许多鱼，网险些裂开，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7 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便招呼那只船上的同伴来帮助。他们就来，把鱼装满了两只船，甚至船要沉下去。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8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西门彼得看见，就俯伏在耶稣膝前，说：主阿！离开我，我是个罪人！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9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他和一切同在的人都惊讶这一网所打的鱼。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10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他的夥伴西庇太的儿子雅各、约翰，也是这样。耶稣对西门说：不要怕！从今以後，你要得人了。</a:t>
            </a:r>
            <a:endParaRPr lang="en-NZ" altLang="zh-CN" sz="120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50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4D42518-B84B-D4BF-109A-17237191F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794339"/>
              </p:ext>
            </p:extLst>
          </p:nvPr>
        </p:nvGraphicFramePr>
        <p:xfrm>
          <a:off x="3844879" y="3332589"/>
          <a:ext cx="2275727" cy="2642448"/>
        </p:xfrm>
        <a:graphic>
          <a:graphicData uri="http://schemas.openxmlformats.org/drawingml/2006/table">
            <a:tbl>
              <a:tblPr/>
              <a:tblGrid>
                <a:gridCol w="1094272">
                  <a:extLst>
                    <a:ext uri="{9D8B030D-6E8A-4147-A177-3AD203B41FA5}">
                      <a16:colId xmlns:a16="http://schemas.microsoft.com/office/drawing/2014/main" val="3323041517"/>
                    </a:ext>
                  </a:extLst>
                </a:gridCol>
                <a:gridCol w="1181455">
                  <a:extLst>
                    <a:ext uri="{9D8B030D-6E8A-4147-A177-3AD203B41FA5}">
                      <a16:colId xmlns:a16="http://schemas.microsoft.com/office/drawing/2014/main" val="990777293"/>
                    </a:ext>
                  </a:extLst>
                </a:gridCol>
              </a:tblGrid>
              <a:tr h="234960">
                <a:tc>
                  <a:txBody>
                    <a:bodyPr/>
                    <a:lstStyle/>
                    <a:p>
                      <a:r>
                        <a:rPr lang="en-NZ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10/40</a:t>
                      </a:r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之窗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是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0333790"/>
                  </a:ext>
                </a:extLst>
              </a:tr>
              <a:tr h="23496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总人口数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77,000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8535642"/>
                  </a:ext>
                </a:extLst>
              </a:tr>
              <a:tr h="276502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世界人口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77,000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3523312"/>
                  </a:ext>
                </a:extLst>
              </a:tr>
              <a:tr h="251306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主要语言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/>
                        <a:t>T</a:t>
                      </a:r>
                      <a:r>
                        <a:rPr lang="en-US" altLang="zh-CN" sz="1200" b="0" i="0" dirty="0"/>
                        <a:t>amazight</a:t>
                      </a:r>
                      <a:endParaRPr lang="en-US" sz="1200" b="0" i="0" dirty="0"/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778431"/>
                  </a:ext>
                </a:extLst>
              </a:tr>
              <a:tr h="23496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主要宗教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i="0" dirty="0">
                          <a:effectLst/>
                        </a:rPr>
                        <a:t>伊斯兰教</a:t>
                      </a:r>
                      <a:endParaRPr lang="en-NZ" sz="1200" b="0" i="0" dirty="0">
                        <a:effectLst/>
                      </a:endParaRPr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9795340"/>
                  </a:ext>
                </a:extLst>
              </a:tr>
              <a:tr h="23496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圣经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需要部分圣经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4984707"/>
                  </a:ext>
                </a:extLst>
              </a:tr>
              <a:tr h="23496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线上语音</a:t>
                      </a:r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0562005"/>
                  </a:ext>
                </a:extLst>
              </a:tr>
              <a:tr h="23496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耶穌传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8649157"/>
                  </a:ext>
                </a:extLst>
              </a:tr>
              <a:tr h="23496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录音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877925"/>
                  </a:ext>
                </a:extLst>
              </a:tr>
              <a:tr h="23496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基督的追随者</a:t>
                      </a: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少于</a:t>
                      </a:r>
                      <a:r>
                        <a:rPr lang="en-NZ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6228248"/>
                  </a:ext>
                </a:extLst>
              </a:tr>
              <a:tr h="23496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状态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未接触的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02482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2CDF0E6-6482-EB39-0551-747FE57ACC30}"/>
              </a:ext>
            </a:extLst>
          </p:cNvPr>
          <p:cNvSpPr txBox="1"/>
          <p:nvPr/>
        </p:nvSpPr>
        <p:spPr>
          <a:xfrm>
            <a:off x="116593" y="495309"/>
            <a:ext cx="252599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b="1" dirty="0"/>
              <a:t> </a:t>
            </a:r>
            <a:r>
              <a:rPr lang="en-US" altLang="zh-CN" sz="1400" b="1" dirty="0"/>
              <a:t>Berber, </a:t>
            </a:r>
            <a:r>
              <a:rPr lang="en-US" altLang="zh-CN" sz="1400" b="1" dirty="0" err="1"/>
              <a:t>Zekara</a:t>
            </a:r>
            <a:r>
              <a:rPr lang="en-US" altLang="zh-CN" sz="1400" b="1" dirty="0"/>
              <a:t> </a:t>
            </a:r>
            <a:r>
              <a:rPr lang="zh-CN" altLang="en-US" sz="1400" b="1" dirty="0"/>
              <a:t>在 摩洛哥</a:t>
            </a:r>
          </a:p>
          <a:p>
            <a:endParaRPr lang="en-NZ" altLang="zh-CN" sz="800" b="1" dirty="0"/>
          </a:p>
          <a:p>
            <a:endParaRPr lang="zh-CN" altLang="en-US" sz="800" b="1" dirty="0"/>
          </a:p>
          <a:p>
            <a:r>
              <a:rPr lang="zh-CN" altLang="en-US" sz="1200" dirty="0"/>
              <a:t>早在阿拉伯人和伊斯兰教到来之前，柏柏尔人就生活在北非，并拥有基督教的传统遗产。在</a:t>
            </a:r>
            <a:r>
              <a:rPr lang="en-US" altLang="zh-CN" sz="1200" dirty="0"/>
              <a:t>11</a:t>
            </a:r>
            <a:r>
              <a:rPr lang="zh-CN" altLang="en-US" sz="1200" dirty="0"/>
              <a:t>至</a:t>
            </a:r>
            <a:r>
              <a:rPr lang="en-US" altLang="zh-CN" sz="1200" dirty="0"/>
              <a:t>13</a:t>
            </a:r>
            <a:r>
              <a:rPr lang="zh-CN" altLang="en-US" sz="1200" dirty="0"/>
              <a:t>世纪，两个伟大的柏柏尔王朝</a:t>
            </a:r>
            <a:r>
              <a:rPr lang="en-US" altLang="zh-CN" sz="1200" dirty="0"/>
              <a:t>——</a:t>
            </a:r>
            <a:r>
              <a:rPr lang="zh-CN" altLang="en-US" sz="1200" dirty="0"/>
              <a:t>阿尔莫拉维德王朝（</a:t>
            </a:r>
            <a:r>
              <a:rPr lang="en-US" altLang="zh-CN" sz="1200" dirty="0"/>
              <a:t>Almoravids</a:t>
            </a:r>
            <a:r>
              <a:rPr lang="zh-CN" altLang="en-US" sz="1200" dirty="0"/>
              <a:t>）和阿尔莫哈德王朝（</a:t>
            </a:r>
            <a:r>
              <a:rPr lang="en-US" altLang="zh-CN" sz="1200" dirty="0" err="1"/>
              <a:t>Almohads</a:t>
            </a:r>
            <a:r>
              <a:rPr lang="zh-CN" altLang="en-US" sz="1200" dirty="0"/>
              <a:t>）控制了西班牙的大部分地区以及非洲西北部。在摩洛哥，大约</a:t>
            </a:r>
            <a:r>
              <a:rPr lang="en-US" altLang="zh-CN" sz="1200" dirty="0"/>
              <a:t>40%</a:t>
            </a:r>
            <a:r>
              <a:rPr lang="zh-CN" altLang="en-US" sz="1200" dirty="0"/>
              <a:t>的人承认自己柏柏尔人的身份，尽管更多的人有柏柏尔血统。许多柏柏尔儿童辍学，因为学校用的是外语</a:t>
            </a:r>
            <a:r>
              <a:rPr lang="en-US" altLang="zh-CN" sz="1200" dirty="0"/>
              <a:t>/</a:t>
            </a:r>
            <a:r>
              <a:rPr lang="zh-CN" altLang="en-US" sz="1200" dirty="0"/>
              <a:t>阿拉伯语。</a:t>
            </a:r>
          </a:p>
        </p:txBody>
      </p:sp>
      <p:pic>
        <p:nvPicPr>
          <p:cNvPr id="2" name="Picture 2" descr="Map of Berber, Zekara in Morocco">
            <a:extLst>
              <a:ext uri="{FF2B5EF4-FFF2-40B4-BE49-F238E27FC236}">
                <a16:creationId xmlns:a16="http://schemas.microsoft.com/office/drawing/2014/main" id="{CFBD1EF2-F4B3-A539-F898-BD109A0AD3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592" y="606020"/>
            <a:ext cx="3399480" cy="2484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15DB08D-6674-FBA9-7714-48F13B5C434D}"/>
              </a:ext>
            </a:extLst>
          </p:cNvPr>
          <p:cNvSpPr txBox="1"/>
          <p:nvPr/>
        </p:nvSpPr>
        <p:spPr>
          <a:xfrm>
            <a:off x="116593" y="3144245"/>
            <a:ext cx="365747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200" b="1" u="sng" dirty="0"/>
              <a:t>事工阻礙</a:t>
            </a:r>
            <a:r>
              <a:rPr lang="en-US" altLang="zh-CN" sz="1200" b="1" u="sng" dirty="0"/>
              <a:t>: </a:t>
            </a:r>
            <a:r>
              <a:rPr lang="zh-CN" altLang="en-US" sz="1200" dirty="0"/>
              <a:t>柏柏尔人已经远离基督教信仰好几个世纪了，不太可能很快得知基督的生命之道。</a:t>
            </a:r>
          </a:p>
          <a:p>
            <a:endParaRPr lang="zh-CN" altLang="en-US" sz="1200" dirty="0"/>
          </a:p>
          <a:p>
            <a:r>
              <a:rPr lang="zh-CN" altLang="en-US" sz="1200" b="1" u="sng" dirty="0"/>
              <a:t>外展创意想法</a:t>
            </a:r>
            <a:r>
              <a:rPr lang="en-US" altLang="zh-CN" sz="1200" b="1" u="sng" dirty="0"/>
              <a:t>: </a:t>
            </a:r>
            <a:r>
              <a:rPr lang="zh-CN" altLang="en-US" sz="1200" dirty="0"/>
              <a:t>基督徒需要找到与年长的柏柏尔人建立友谊和信任的方法。</a:t>
            </a:r>
          </a:p>
          <a:p>
            <a:endParaRPr lang="zh-CN" altLang="en-US" sz="1200" dirty="0"/>
          </a:p>
          <a:p>
            <a:r>
              <a:rPr lang="zh-CN" altLang="en-US" sz="1200" b="1" u="sng" dirty="0"/>
              <a:t>经文焦点：</a:t>
            </a:r>
            <a:r>
              <a:rPr lang="en-US" altLang="zh-CN" sz="1200" dirty="0"/>
              <a:t>"</a:t>
            </a:r>
            <a:r>
              <a:rPr lang="zh-CN" altLang="en-US" sz="1200" dirty="0"/>
              <a:t>我 要 一 心 称 谢 耶 和 华 ； 我 要 传 扬 你 一 切 奇 妙 的 作 为 。</a:t>
            </a:r>
            <a:r>
              <a:rPr lang="en-US" altLang="zh-CN" sz="1200" dirty="0"/>
              <a:t>"- </a:t>
            </a:r>
            <a:r>
              <a:rPr lang="zh-CN" altLang="en-US" sz="1200" dirty="0"/>
              <a:t>诗篇 </a:t>
            </a:r>
            <a:r>
              <a:rPr lang="en-US" altLang="zh-CN" sz="1200" dirty="0"/>
              <a:t>9:1</a:t>
            </a:r>
          </a:p>
          <a:p>
            <a:endParaRPr lang="en-US" altLang="zh-CN" sz="1200" dirty="0"/>
          </a:p>
          <a:p>
            <a:r>
              <a:rPr lang="zh-CN" altLang="en-US" sz="1200" b="1" u="sng" dirty="0"/>
              <a:t>祷告重点：</a:t>
            </a:r>
            <a:r>
              <a:rPr lang="zh-CN" altLang="en-US" sz="1200" dirty="0"/>
              <a:t>为来自今日未得之民群体的诸多人祷告，使他们向家人讲述上帝的奇妙事迹。</a:t>
            </a:r>
            <a:r>
              <a:rPr lang="en-US" altLang="zh-CN" sz="1200" dirty="0"/>
              <a:t>• </a:t>
            </a:r>
            <a:r>
              <a:rPr lang="zh-CN" altLang="en-US" sz="1200" dirty="0"/>
              <a:t>在泽卡拉柏柏尔人当中很少耶稣的追随者，求主使他们能够找到彼此，并真诚地相交， 在圣经的真理上建立稳固的基础。 </a:t>
            </a:r>
            <a:r>
              <a:rPr lang="en-US" altLang="zh-CN" sz="1200" dirty="0"/>
              <a:t>• </a:t>
            </a:r>
            <a:r>
              <a:rPr lang="zh-CN" altLang="en-US" sz="1200" dirty="0"/>
              <a:t>求主让摩洛哥的柏柏尔人能够再次找到他们祖先的信仰，即对神子耶稣基督的信仰。 </a:t>
            </a:r>
          </a:p>
        </p:txBody>
      </p:sp>
    </p:spTree>
    <p:extLst>
      <p:ext uri="{BB962C8B-B14F-4D97-AF65-F5344CB8AC3E}">
        <p14:creationId xmlns:p14="http://schemas.microsoft.com/office/powerpoint/2010/main" val="61280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44" y="237440"/>
            <a:ext cx="5717821" cy="998115"/>
          </a:xfrm>
        </p:spPr>
        <p:txBody>
          <a:bodyPr>
            <a:noAutofit/>
          </a:bodyPr>
          <a:lstStyle/>
          <a:p>
            <a:pPr algn="just"/>
            <a:r>
              <a:rPr lang="zh-CN" altLang="en-US" sz="1400" u="sng" dirty="0"/>
              <a:t>欢迎来到麦朗依湾社区教会</a:t>
            </a:r>
            <a:r>
              <a:rPr lang="en-US" sz="1400" u="sng" dirty="0"/>
              <a:t> (MBCC)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0" dirty="0"/>
              <a:t>如果您是第一次来到我们当中参加我们的主日崇拜，请在聚会结束后到我们的欢迎角，我们将非常乐意回答您有关教会的问题。我们是个国际性多元文化教会，每周迎接来自各国的家庭和个人，向各样语言和文化背景的会众开放。</a:t>
            </a:r>
            <a:endParaRPr lang="en-NZ" altLang="zh-CN" sz="1200" b="0" dirty="0"/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ja-JP" altLang="en-US" sz="1200" b="0" dirty="0"/>
              <a:t>欢迎中国朋友参加</a:t>
            </a:r>
            <a:r>
              <a:rPr lang="en-ZW" sz="1200" b="0" dirty="0"/>
              <a:t>. </a:t>
            </a:r>
            <a:r>
              <a:rPr lang="ja-JP" altLang="en-US" sz="1200" b="0" dirty="0"/>
              <a:t>どの国の方も大歓迎します。</a:t>
            </a:r>
            <a:endParaRPr lang="en-NZ" sz="1200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58487" y="2220918"/>
            <a:ext cx="5877713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zh-CN" altLang="en-US" sz="1400" u="sng" dirty="0"/>
              <a:t>教会联系信息</a:t>
            </a:r>
            <a:endParaRPr lang="en-US" altLang="zh-CN" sz="1400" u="sng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教会办公室</a:t>
            </a:r>
            <a:r>
              <a:rPr lang="es-ES" sz="1200" dirty="0"/>
              <a:t>: 09 478-6314</a:t>
            </a:r>
            <a:r>
              <a:rPr lang="en-NZ" sz="1200" dirty="0"/>
              <a:t>,</a:t>
            </a:r>
            <a:r>
              <a:rPr lang="es-ES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s-ES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周二至周五</a:t>
            </a:r>
            <a:r>
              <a:rPr lang="zh-CN" altLang="en-US" sz="1200" dirty="0">
                <a:latin typeface="+mn-ea"/>
              </a:rPr>
              <a:t>早上</a:t>
            </a:r>
            <a:r>
              <a:rPr lang="en-US" altLang="zh-CN" sz="1200" dirty="0">
                <a:latin typeface="+mn-ea"/>
              </a:rPr>
              <a:t>9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– </a:t>
            </a:r>
            <a:r>
              <a:rPr lang="zh-CN" altLang="en-US" sz="1200" dirty="0">
                <a:latin typeface="+mn-ea"/>
              </a:rPr>
              <a:t>下午</a:t>
            </a:r>
            <a:r>
              <a:rPr lang="en-US" altLang="zh-CN" sz="1200" dirty="0">
                <a:latin typeface="+mn-ea"/>
              </a:rPr>
              <a:t>12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</a:t>
            </a:r>
            <a:r>
              <a:rPr lang="zh-CN" altLang="en-US" sz="1200" dirty="0">
                <a:latin typeface="+mn-ea"/>
              </a:rPr>
              <a:t>（其它时间请预约）</a:t>
            </a:r>
            <a:endParaRPr lang="es-ES" altLang="zh-CN" sz="12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暂代主任 牧师 </a:t>
            </a:r>
            <a:r>
              <a:rPr lang="en-NZ" altLang="zh-CN" sz="1200" dirty="0"/>
              <a:t>	</a:t>
            </a:r>
            <a:r>
              <a:rPr lang="en-US" sz="1200" dirty="0"/>
              <a:t>David Yeh</a:t>
            </a:r>
            <a:r>
              <a:rPr lang="zh-CN" altLang="en-US" sz="1200" dirty="0"/>
              <a:t>：</a:t>
            </a:r>
            <a:r>
              <a:rPr lang="es-ES" sz="1200" dirty="0">
                <a:solidFill>
                  <a:srgbClr val="000000"/>
                </a:solidFill>
              </a:rPr>
              <a:t>022 5220 670,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david@mairangichurch.org.nz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协理牧师                      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Bijoy Joy</a:t>
            </a: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：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020 4020 6404,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等线" pitchFamily="2"/>
              </a:rPr>
              <a:t>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bijoy@mairangichurch.org.nz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华语传道</a:t>
            </a:r>
            <a:r>
              <a:rPr lang="en-NZ" altLang="zh-CN" sz="1200" dirty="0"/>
              <a:t>		</a:t>
            </a:r>
            <a:r>
              <a:rPr lang="en-NZ" sz="1200" dirty="0"/>
              <a:t>Wendy Liu: 021 0265 4800, </a:t>
            </a:r>
            <a:r>
              <a:rPr lang="en-NZ" sz="1200" dirty="0">
                <a:hlinkClick r:id="rId5"/>
              </a:rPr>
              <a:t>wendy@mairangichurch.org.nz</a:t>
            </a:r>
            <a:endParaRPr lang="en-NZ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教会行政</a:t>
            </a:r>
            <a:r>
              <a:rPr lang="en-NZ" altLang="zh-CN" sz="1200" dirty="0"/>
              <a:t>	</a:t>
            </a:r>
            <a:r>
              <a:rPr lang="es-ES" altLang="zh-CN" sz="1200" dirty="0"/>
              <a:t> 	</a:t>
            </a:r>
            <a:r>
              <a:rPr lang="en-US" altLang="zh-CN" sz="1200" dirty="0"/>
              <a:t>Cobi Wu:</a:t>
            </a:r>
            <a:r>
              <a:rPr lang="en-NZ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n-US" altLang="zh-CN" sz="1200" dirty="0"/>
          </a:p>
        </p:txBody>
      </p:sp>
      <p:sp>
        <p:nvSpPr>
          <p:cNvPr id="25" name="Rounded Rectangle 29">
            <a:extLst>
              <a:ext uri="{FF2B5EF4-FFF2-40B4-BE49-F238E27FC236}">
                <a16:creationId xmlns:a16="http://schemas.microsoft.com/office/drawing/2014/main" id="{FA4E8EDF-DD17-4860-B68F-DB5D34378401}"/>
              </a:ext>
            </a:extLst>
          </p:cNvPr>
          <p:cNvSpPr/>
          <p:nvPr/>
        </p:nvSpPr>
        <p:spPr>
          <a:xfrm>
            <a:off x="67958" y="1246755"/>
            <a:ext cx="5710529" cy="88592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0CECE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100794" tIns="50392" rIns="100794" bIns="50392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If you would like to hear a Chinese, please ask for a he</a:t>
            </a:r>
            <a:r>
              <a:rPr lang="en-NZ" altLang="zh-CN" sz="1200" dirty="0">
                <a:latin typeface="Calibri" panose="020F0502020204030204"/>
              </a:rPr>
              <a:t>a</a:t>
            </a:r>
            <a:r>
              <a:rPr lang="en-US" altLang="zh-CN" sz="1200" b="0" i="0" u="none" strike="noStrike" kern="1200" cap="none" spc="0" baseline="0" dirty="0" err="1">
                <a:uFillTx/>
                <a:latin typeface="Calibri" panose="020F0502020204030204"/>
              </a:rPr>
              <a:t>dset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. Please put the low battery headset at the yellow tray and the normal ones back to the original slot.</a:t>
            </a:r>
            <a:endParaRPr lang="en-US" altLang="zh-CN" sz="1200" dirty="0">
              <a:latin typeface="Calibri" panose="020F0502020204030204"/>
            </a:endParaRP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b="0" i="0" u="none" strike="noStrike" kern="1200" cap="none" spc="0" baseline="0" dirty="0">
                <a:uFillTx/>
                <a:latin typeface="Calibri" panose="020F0502020204030204"/>
              </a:rPr>
              <a:t>如果您需要听中文翻译可以向服事人员要一个耳机</a:t>
            </a:r>
            <a:r>
              <a:rPr lang="zh-CN" altLang="en-US" sz="1200" dirty="0">
                <a:latin typeface="Calibri" panose="020F0502020204030204"/>
              </a:rPr>
              <a:t>。请将需要充电的耳机放在黄色的盒子里，正常的耳机请关闭电源放回原来的盒子。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 </a:t>
            </a:r>
            <a:endParaRPr lang="en-NZ" sz="1200" b="0" i="0" u="none" strike="noStrike" kern="1200" cap="none" spc="0" baseline="0" dirty="0">
              <a:uFillTx/>
              <a:latin typeface="Calibri" panose="020F050202020403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381EBD-11B0-4C4D-9C81-3F4E490FFFE8}"/>
              </a:ext>
            </a:extLst>
          </p:cNvPr>
          <p:cNvSpPr txBox="1"/>
          <p:nvPr/>
        </p:nvSpPr>
        <p:spPr>
          <a:xfrm>
            <a:off x="9296690" y="126877"/>
            <a:ext cx="2795428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b="1" u="sng" dirty="0">
                <a:solidFill>
                  <a:srgbClr val="000000"/>
                </a:solidFill>
                <a:latin typeface="Calibri"/>
              </a:rPr>
              <a:t>祷</a:t>
            </a:r>
            <a:r>
              <a:rPr lang="zh-CN" altLang="en-US" b="1" u="sng" kern="0" dirty="0">
                <a:solidFill>
                  <a:srgbClr val="000000"/>
                </a:solidFill>
                <a:latin typeface="Calibri"/>
              </a:rPr>
              <a:t>告</a:t>
            </a:r>
            <a:r>
              <a:rPr lang="zh-CN" altLang="en-US" b="1" u="sng" kern="0" dirty="0">
                <a:solidFill>
                  <a:srgbClr val="000000"/>
                </a:solidFill>
                <a:latin typeface="+mn-ea"/>
              </a:rPr>
              <a:t>及代祷</a:t>
            </a:r>
            <a:br>
              <a:rPr lang="en-NZ" altLang="zh-CN" sz="1200" b="1" i="1" u="sng" kern="0" dirty="0">
                <a:solidFill>
                  <a:srgbClr val="000000"/>
                </a:solidFill>
                <a:latin typeface="+mn-ea"/>
              </a:rPr>
            </a:b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“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你们要互相代求</a:t>
            </a: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,”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雅</a:t>
            </a:r>
            <a:r>
              <a:rPr lang="zh-CN" altLang="en-US" sz="1000" b="1" i="1" kern="0" dirty="0">
                <a:latin typeface="+mn-ea"/>
              </a:rPr>
              <a:t>各书</a:t>
            </a:r>
            <a:r>
              <a:rPr lang="en-NZ" altLang="zh-CN" sz="1000" b="1" i="1" kern="0" dirty="0">
                <a:latin typeface="+mn-ea"/>
              </a:rPr>
              <a:t>5:16</a:t>
            </a:r>
            <a:r>
              <a:rPr lang="zh-CN" altLang="en-US" sz="1000" b="1" i="1" kern="0" dirty="0">
                <a:latin typeface="+mn-ea"/>
              </a:rPr>
              <a:t>下</a:t>
            </a:r>
            <a:endParaRPr lang="en-NZ" sz="1200" i="1" kern="0" dirty="0">
              <a:latin typeface="+mn-ea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i="1" kern="0" dirty="0">
                <a:cs typeface="Arial" panose="020B0604020202020204" pitchFamily="34" charset="0"/>
              </a:rPr>
              <a:t>请在教会的祷告墙上留下你的代祷事项，蒙应允的祷告或者见证。记得今天起在这一周中为墙上的代祷事项祷告</a:t>
            </a:r>
            <a:endParaRPr lang="en-NZ" altLang="zh-CN" sz="1200" i="1" kern="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/>
              <a:t>感恩和祷告</a:t>
            </a:r>
            <a:endParaRPr lang="en-NZ" altLang="zh-CN" sz="1200" b="1" u="sng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为教会的弟兄姐妹们祷告。愿圣灵亲自带领我们，在爱心与知识上同得长进，向下扎根于基督磐石，向上结出圣灵的果子。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</a:t>
            </a:r>
            <a:r>
              <a:rPr lang="en-NZ" altLang="zh-CN" sz="1200" kern="0" dirty="0">
                <a:solidFill>
                  <a:srgbClr val="000000"/>
                </a:solidFill>
              </a:rPr>
              <a:t>M</a:t>
            </a:r>
            <a:r>
              <a:rPr lang="en-US" altLang="zh-CN" sz="1200" kern="0" dirty="0" err="1">
                <a:solidFill>
                  <a:srgbClr val="000000"/>
                </a:solidFill>
              </a:rPr>
              <a:t>ing</a:t>
            </a:r>
            <a:r>
              <a:rPr lang="zh-CN" altLang="en-US" sz="1200" kern="0" dirty="0">
                <a:solidFill>
                  <a:srgbClr val="000000"/>
                </a:solidFill>
              </a:rPr>
              <a:t>，</a:t>
            </a:r>
            <a:r>
              <a:rPr lang="en-NZ" altLang="zh-CN" sz="1200" kern="0" dirty="0">
                <a:solidFill>
                  <a:srgbClr val="000000"/>
                </a:solidFill>
              </a:rPr>
              <a:t>K</a:t>
            </a:r>
            <a:r>
              <a:rPr lang="en-US" altLang="zh-CN" sz="1200" kern="0" dirty="0" err="1">
                <a:solidFill>
                  <a:srgbClr val="000000"/>
                </a:solidFill>
              </a:rPr>
              <a:t>evin</a:t>
            </a:r>
            <a:r>
              <a:rPr lang="zh-CN" altLang="en-US" sz="1200" kern="0" dirty="0">
                <a:solidFill>
                  <a:srgbClr val="000000"/>
                </a:solidFill>
              </a:rPr>
              <a:t>和</a:t>
            </a:r>
            <a:r>
              <a:rPr lang="en-NZ" altLang="zh-CN" sz="1200" kern="0" dirty="0">
                <a:solidFill>
                  <a:srgbClr val="000000"/>
                </a:solidFill>
              </a:rPr>
              <a:t>S</a:t>
            </a:r>
            <a:r>
              <a:rPr lang="en-US" altLang="zh-CN" sz="1200" kern="0" dirty="0" err="1">
                <a:solidFill>
                  <a:srgbClr val="000000"/>
                </a:solidFill>
              </a:rPr>
              <a:t>huping</a:t>
            </a:r>
            <a:r>
              <a:rPr lang="en-US" altLang="zh-CN" sz="1200" kern="0" dirty="0">
                <a:solidFill>
                  <a:srgbClr val="000000"/>
                </a:solidFill>
              </a:rPr>
              <a:t> </a:t>
            </a:r>
            <a:r>
              <a:rPr lang="zh-CN" altLang="en-US" sz="1200" kern="0" dirty="0">
                <a:solidFill>
                  <a:srgbClr val="000000"/>
                </a:solidFill>
              </a:rPr>
              <a:t>的治疗祷告，求主来医治他们的身体，赐予他们刚强与精力。</a:t>
            </a: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请为所有在海外度假或探亲的弟兄姊妹祷告，愿主保守他们旅途的平安，看顾他们身体的健康。</a:t>
            </a: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为假期中的孩子们祷告，控制使用电玩的时间，在假期中有丰富的活动，也有好的休息。愿天父看顾他们出入平安。</a:t>
            </a: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1600" b="1" u="sng" dirty="0"/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dirty="0"/>
              <a:t>教会外展项目</a:t>
            </a:r>
            <a:r>
              <a:rPr lang="en-NZ" sz="1600" u="sng" dirty="0"/>
              <a:t> 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街头传福音</a:t>
            </a:r>
            <a:br>
              <a:rPr lang="en-NZ" altLang="zh-CN" sz="1200" b="1" dirty="0"/>
            </a:br>
            <a:r>
              <a:rPr lang="zh-CN" altLang="en-US" sz="1200" dirty="0"/>
              <a:t>每周六</a:t>
            </a:r>
            <a:r>
              <a:rPr lang="en-NZ" altLang="zh-CN" sz="1200" dirty="0"/>
              <a:t> </a:t>
            </a:r>
            <a:r>
              <a:rPr lang="zh-CN" altLang="en-US" sz="1200" dirty="0"/>
              <a:t>上午</a:t>
            </a:r>
            <a:r>
              <a:rPr lang="en-NZ" altLang="zh-CN" sz="1200" dirty="0"/>
              <a:t>10.00 – 12.00 </a:t>
            </a:r>
            <a:br>
              <a:rPr lang="en-NZ" altLang="zh-CN" sz="1200" dirty="0"/>
            </a:br>
            <a:r>
              <a:rPr lang="en-NZ" altLang="zh-CN" sz="1200" dirty="0"/>
              <a:t>Flora: 021 201 9577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幼儿音乐谷 </a:t>
            </a:r>
            <a:br>
              <a:rPr lang="en-NZ" altLang="zh-CN" sz="1200" b="1" dirty="0"/>
            </a:br>
            <a:r>
              <a:rPr lang="zh-CN" altLang="en-US" sz="1200" dirty="0"/>
              <a:t>第</a:t>
            </a:r>
            <a:r>
              <a:rPr lang="en-NZ" altLang="zh-CN" sz="1200" dirty="0"/>
              <a:t>2</a:t>
            </a:r>
            <a:r>
              <a:rPr lang="zh-CN" altLang="en-US" sz="1200" dirty="0"/>
              <a:t>、</a:t>
            </a:r>
            <a:r>
              <a:rPr lang="en-NZ" altLang="zh-CN" sz="1200" dirty="0"/>
              <a:t>4</a:t>
            </a:r>
            <a:r>
              <a:rPr lang="zh-CN" altLang="en-US" sz="1200" dirty="0"/>
              <a:t>、</a:t>
            </a:r>
            <a:r>
              <a:rPr lang="en-NZ" altLang="zh-CN" sz="1200" dirty="0"/>
              <a:t>5</a:t>
            </a:r>
            <a:r>
              <a:rPr lang="zh-CN" altLang="en-US" sz="1200" dirty="0"/>
              <a:t>的周四（学期中</a:t>
            </a:r>
            <a:r>
              <a:rPr lang="en-NZ" altLang="zh-CN" sz="1200" dirty="0"/>
              <a:t>) </a:t>
            </a:r>
            <a:br>
              <a:rPr lang="en-NZ" altLang="zh-CN" sz="1200" dirty="0"/>
            </a:br>
            <a:r>
              <a:rPr lang="zh-CN" altLang="en-US" sz="1200" dirty="0"/>
              <a:t>上午</a:t>
            </a:r>
            <a:r>
              <a:rPr lang="en-NZ" altLang="zh-CN" sz="1200" dirty="0"/>
              <a:t>10.30 – 12.00 </a:t>
            </a:r>
            <a:br>
              <a:rPr lang="en-NZ" altLang="zh-CN" sz="1200" dirty="0"/>
            </a:br>
            <a:r>
              <a:rPr lang="en-US" altLang="zh-CN" sz="1200" dirty="0"/>
              <a:t>Maki</a:t>
            </a:r>
            <a:r>
              <a:rPr lang="en-NZ" altLang="zh-CN" sz="1200" dirty="0"/>
              <a:t>:</a:t>
            </a:r>
            <a:r>
              <a:rPr lang="zh-CN" altLang="en-US" sz="1200" dirty="0"/>
              <a:t> </a:t>
            </a:r>
            <a:r>
              <a:rPr lang="en-NZ" altLang="zh-CN" sz="1200" dirty="0"/>
              <a:t>027</a:t>
            </a:r>
            <a:r>
              <a:rPr lang="zh-CN" altLang="en-US" sz="1200" dirty="0"/>
              <a:t> </a:t>
            </a:r>
            <a:r>
              <a:rPr lang="en-NZ" altLang="zh-CN" sz="1200" dirty="0"/>
              <a:t>3803627</a:t>
            </a:r>
            <a:r>
              <a:rPr lang="zh-CN" altLang="en-US" sz="1200" dirty="0"/>
              <a:t> （日文）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食物银行 </a:t>
            </a:r>
            <a:br>
              <a:rPr lang="en-NZ" altLang="zh-CN" sz="1200" b="1" dirty="0"/>
            </a:br>
            <a:r>
              <a:rPr lang="zh-CN" altLang="en-US" sz="1200" dirty="0"/>
              <a:t>联络</a:t>
            </a:r>
            <a:r>
              <a:rPr lang="en-NZ" altLang="zh-CN" sz="1200" dirty="0"/>
              <a:t> Caroline/</a:t>
            </a:r>
            <a:r>
              <a:rPr lang="en-NZ" altLang="zh-CN" sz="1200" dirty="0" err="1"/>
              <a:t>Dalice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福音插花 </a:t>
            </a:r>
            <a:br>
              <a:rPr lang="en-NZ" altLang="zh-CN" sz="1200" b="1" dirty="0"/>
            </a:br>
            <a:r>
              <a:rPr lang="zh-CN" altLang="en-US" sz="1200" dirty="0"/>
              <a:t>不定期</a:t>
            </a:r>
            <a:br>
              <a:rPr lang="en-NZ" altLang="zh-CN" sz="1200" b="1" dirty="0"/>
            </a:br>
            <a:r>
              <a:rPr lang="en-NZ" altLang="zh-CN" sz="1200" dirty="0"/>
              <a:t>Annie Zhang: 027 3939345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英语班</a:t>
            </a:r>
            <a:endParaRPr lang="en-NZ" altLang="zh-CN" sz="1200" b="1" dirty="0"/>
          </a:p>
          <a:p>
            <a:r>
              <a:rPr lang="zh-CN" altLang="en-US" sz="1200" dirty="0"/>
              <a:t>     每周一</a:t>
            </a:r>
            <a:r>
              <a:rPr lang="en-NZ" altLang="zh-CN" sz="1200" dirty="0"/>
              <a:t>10-2</a:t>
            </a:r>
            <a:r>
              <a:rPr lang="en-US" altLang="zh-CN" sz="1200" dirty="0"/>
              <a:t>pm@</a:t>
            </a:r>
            <a:r>
              <a:rPr lang="zh-CN" altLang="en-US" sz="1200" dirty="0"/>
              <a:t>教会楼下</a:t>
            </a:r>
            <a:endParaRPr lang="en-US" altLang="zh-CN" sz="1200" dirty="0"/>
          </a:p>
          <a:p>
            <a:r>
              <a:rPr lang="en-US" altLang="zh-CN" sz="1200" dirty="0"/>
              <a:t>     </a:t>
            </a:r>
            <a:r>
              <a:rPr lang="en-NZ" altLang="zh-CN" sz="1200" dirty="0">
                <a:latin typeface="Calibri" panose="020F0502020204030204"/>
              </a:rPr>
              <a:t>G</a:t>
            </a:r>
            <a:r>
              <a:rPr lang="en-US" altLang="zh-CN" sz="1200" dirty="0">
                <a:latin typeface="Calibri" panose="020F0502020204030204"/>
              </a:rPr>
              <a:t>race</a:t>
            </a:r>
            <a:r>
              <a:rPr lang="en-NZ" sz="1200" dirty="0"/>
              <a:t> </a:t>
            </a:r>
            <a:r>
              <a:rPr lang="zh-CN" altLang="en-US" sz="1200" dirty="0"/>
              <a:t>：</a:t>
            </a:r>
            <a:r>
              <a:rPr lang="en-NZ" sz="1200" dirty="0"/>
              <a:t>0226387288</a:t>
            </a:r>
            <a:endParaRPr lang="en-NZ" altLang="zh-CN" sz="1200" dirty="0"/>
          </a:p>
          <a:p>
            <a:endParaRPr lang="en-NZ" altLang="zh-CN" sz="1200" dirty="0"/>
          </a:p>
          <a:p>
            <a:endParaRPr lang="en-NZ" altLang="zh-CN" sz="1200" dirty="0"/>
          </a:p>
          <a:p>
            <a:r>
              <a:rPr lang="zh-CN" altLang="en-US" sz="1200" i="1" kern="0" dirty="0">
                <a:cs typeface="Arial" panose="020B0604020202020204" pitchFamily="34" charset="0"/>
              </a:rPr>
              <a:t>如有特殊紧急的祷告需求，请联络</a:t>
            </a:r>
            <a:r>
              <a:rPr lang="zh-CN" altLang="en-US" sz="1200" b="1" i="1" kern="0" dirty="0">
                <a:cs typeface="Arial" panose="020B0604020202020204" pitchFamily="34" charset="0"/>
              </a:rPr>
              <a:t>叶牧师</a:t>
            </a:r>
            <a:r>
              <a:rPr lang="en-NZ" altLang="zh-CN" sz="1200" b="1" i="1" kern="0" dirty="0">
                <a:cs typeface="Arial" panose="020B0604020202020204" pitchFamily="34" charset="0"/>
              </a:rPr>
              <a:t>/</a:t>
            </a:r>
            <a:r>
              <a:rPr lang="zh-CN" altLang="en-US" sz="1200" b="1" i="1" kern="0" dirty="0">
                <a:cs typeface="Arial" panose="020B0604020202020204" pitchFamily="34" charset="0"/>
              </a:rPr>
              <a:t>文华传道</a:t>
            </a:r>
            <a:r>
              <a:rPr lang="zh-CN" altLang="en-US" sz="1200" i="1" kern="0" dirty="0">
                <a:cs typeface="Arial" panose="020B0604020202020204" pitchFamily="34" charset="0"/>
              </a:rPr>
              <a:t>，教会的</a:t>
            </a:r>
            <a:r>
              <a:rPr lang="zh-CN" altLang="en-US" sz="1200" b="1" i="1" kern="0" dirty="0">
                <a:cs typeface="Arial" panose="020B0604020202020204" pitchFamily="34" charset="0"/>
              </a:rPr>
              <a:t>代祷服事团队</a:t>
            </a:r>
            <a:r>
              <a:rPr lang="zh-CN" altLang="en-US" sz="1200" i="1" kern="0" dirty="0">
                <a:cs typeface="Arial" panose="020B0604020202020204" pitchFamily="34" charset="0"/>
              </a:rPr>
              <a:t>会为您祷告。</a:t>
            </a:r>
            <a:endParaRPr lang="en-NZ" altLang="zh-CN" sz="1200" i="1" kern="0" dirty="0"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4581862-8FFE-9125-9E15-3B524120092A}"/>
              </a:ext>
            </a:extLst>
          </p:cNvPr>
          <p:cNvGrpSpPr/>
          <p:nvPr/>
        </p:nvGrpSpPr>
        <p:grpSpPr>
          <a:xfrm>
            <a:off x="6164530" y="201934"/>
            <a:ext cx="3275185" cy="2200088"/>
            <a:chOff x="6201302" y="201935"/>
            <a:chExt cx="3117909" cy="182171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5A7EE9C-4D70-4EE8-B5D7-CAFA7C392898}"/>
                </a:ext>
              </a:extLst>
            </p:cNvPr>
            <p:cNvSpPr txBox="1"/>
            <p:nvPr/>
          </p:nvSpPr>
          <p:spPr>
            <a:xfrm>
              <a:off x="6217418" y="201935"/>
              <a:ext cx="31017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zh-CN" altLang="en-US" b="1" u="sng" dirty="0"/>
                <a:t>教会消息</a:t>
              </a:r>
              <a:endParaRPr lang="en-NZ" altLang="zh-CN" b="1" u="sng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F18A6AC-FAD7-4BE1-946B-A0242C3CEAA8}"/>
                </a:ext>
              </a:extLst>
            </p:cNvPr>
            <p:cNvSpPr/>
            <p:nvPr/>
          </p:nvSpPr>
          <p:spPr>
            <a:xfrm>
              <a:off x="6201302" y="545549"/>
              <a:ext cx="2870678" cy="14780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ts val="600"/>
                </a:spcBef>
              </a:pPr>
              <a:r>
                <a:rPr lang="zh-CN" altLang="en-US" sz="1600" b="1" u="sng" dirty="0"/>
                <a:t>遇见神</a:t>
              </a:r>
              <a:r>
                <a:rPr lang="en-NZ" sz="1600" b="1" u="sng" dirty="0"/>
                <a:t> (</a:t>
              </a:r>
              <a:r>
                <a:rPr lang="zh-CN" altLang="en-US" sz="1600" b="1" u="sng" dirty="0"/>
                <a:t>教会敬拜祷告会</a:t>
              </a:r>
              <a:r>
                <a:rPr lang="en-NZ" altLang="zh-CN" sz="1600" b="1" u="sng" dirty="0"/>
                <a:t>)</a:t>
              </a:r>
              <a:r>
                <a:rPr lang="en-NZ" sz="1600" b="1" u="sng" dirty="0"/>
                <a:t> </a:t>
              </a:r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（每月第一和第三个主日晚上七点） 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 </a:t>
              </a:r>
              <a:r>
                <a:rPr lang="en-NZ" altLang="zh-CN" sz="1100" dirty="0"/>
                <a:t>2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18</a:t>
              </a:r>
              <a:r>
                <a:rPr lang="zh-CN" altLang="en-US" sz="1100" dirty="0"/>
                <a:t>日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@ 7</a:t>
              </a:r>
              <a:r>
                <a:rPr lang="zh-CN" altLang="en-US" sz="1100" dirty="0"/>
                <a:t>点</a:t>
              </a:r>
              <a:r>
                <a:rPr lang="en-NZ" altLang="zh-CN" sz="1100" dirty="0"/>
                <a:t>-8</a:t>
              </a:r>
              <a:r>
                <a:rPr lang="zh-CN" altLang="en-US" sz="1100" dirty="0"/>
                <a:t>点 于小厅 举行</a:t>
              </a:r>
              <a:endParaRPr lang="en-NZ" altLang="zh-CN" sz="1100" dirty="0"/>
            </a:p>
            <a:p>
              <a:pPr algn="just"/>
              <a:r>
                <a:rPr lang="zh-CN" altLang="en-US" sz="1100" b="1" dirty="0"/>
                <a:t>您可以在不同的语言组里用母语祷告。</a:t>
              </a:r>
              <a:endParaRPr lang="en-NZ" altLang="zh-CN" sz="1100" b="1" dirty="0"/>
            </a:p>
            <a:p>
              <a:pPr algn="just"/>
              <a:endParaRPr lang="en-NZ" altLang="zh-CN" sz="800" dirty="0"/>
            </a:p>
            <a:p>
              <a:pPr algn="just"/>
              <a:r>
                <a:rPr lang="zh-CN" altLang="en-US" sz="1600" b="1" u="sng" dirty="0"/>
                <a:t>月度崇拜</a:t>
              </a:r>
              <a:r>
                <a:rPr lang="en-NZ" altLang="zh-CN" sz="1600" b="1" u="sng" dirty="0"/>
                <a:t> </a:t>
              </a:r>
              <a:r>
                <a:rPr lang="zh-CN" altLang="en-US" sz="1100" b="1" u="sng" dirty="0"/>
                <a:t>不同语言</a:t>
              </a:r>
              <a:r>
                <a:rPr lang="en-NZ" altLang="zh-CN" sz="1100" b="1" u="sng" dirty="0"/>
                <a:t>(</a:t>
              </a:r>
              <a:r>
                <a:rPr lang="zh-CN" altLang="en-US" sz="1100" b="1" u="sng" dirty="0"/>
                <a:t>每月一次</a:t>
              </a:r>
              <a:r>
                <a:rPr lang="en-NZ" altLang="zh-CN" sz="1100" b="1" u="sng" dirty="0"/>
                <a:t>)</a:t>
              </a:r>
              <a:endParaRPr lang="en-US" altLang="zh-CN" sz="1100" b="1" u="sng" dirty="0"/>
            </a:p>
            <a:p>
              <a:pPr algn="just"/>
              <a:r>
                <a:rPr lang="zh-CN" altLang="en-US" sz="1100" dirty="0"/>
                <a:t>中文崇拜：最后一个</a:t>
              </a:r>
              <a:r>
                <a:rPr lang="zh-CN" altLang="en-US" sz="1100" b="1" dirty="0"/>
                <a:t>周五</a:t>
              </a:r>
              <a:r>
                <a:rPr lang="zh-CN" altLang="en-US" sz="1100" dirty="0"/>
                <a:t>晚 </a:t>
              </a:r>
              <a:r>
                <a:rPr lang="en-NZ" altLang="zh-CN" sz="1100" dirty="0"/>
                <a:t>7:30 </a:t>
              </a:r>
              <a:r>
                <a:rPr lang="zh-CN" altLang="en-US" sz="1100" dirty="0"/>
                <a:t>  </a:t>
              </a:r>
              <a:endParaRPr lang="en-NZ" altLang="zh-CN" sz="1100" b="1" dirty="0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5CEECD7-FAB3-4C19-9B0C-8744BABA885E}"/>
              </a:ext>
            </a:extLst>
          </p:cNvPr>
          <p:cNvSpPr/>
          <p:nvPr/>
        </p:nvSpPr>
        <p:spPr>
          <a:xfrm>
            <a:off x="147970" y="4859781"/>
            <a:ext cx="5561705" cy="755126"/>
          </a:xfrm>
          <a:prstGeom prst="roundRect">
            <a:avLst>
              <a:gd name="adj" fmla="val 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300" b="1" u="sng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zh-CN" altLang="en-US" sz="1300" b="1" u="sng" dirty="0">
                <a:solidFill>
                  <a:schemeClr val="tx1"/>
                </a:solidFill>
              </a:rPr>
              <a:t>紧急救助食物银行</a:t>
            </a:r>
            <a:endParaRPr lang="en-US" altLang="zh-CN" sz="1300" b="1" u="sng" dirty="0">
              <a:solidFill>
                <a:schemeClr val="tx1"/>
              </a:solidFill>
            </a:endParaRPr>
          </a:p>
          <a:p>
            <a:r>
              <a:rPr lang="en-NZ" altLang="zh-CN" sz="1300" dirty="0">
                <a:solidFill>
                  <a:schemeClr val="tx1"/>
                </a:solidFill>
              </a:rPr>
              <a:t>Caroline La </a:t>
            </a:r>
            <a:r>
              <a:rPr lang="en-US" altLang="zh-CN" sz="1300" dirty="0">
                <a:solidFill>
                  <a:schemeClr val="tx1"/>
                </a:solidFill>
              </a:rPr>
              <a:t>Grange: 021 124 6996, </a:t>
            </a:r>
            <a:r>
              <a:rPr lang="en-US" altLang="zh-CN" sz="1300" dirty="0">
                <a:solidFill>
                  <a:schemeClr val="tx1"/>
                </a:solidFill>
                <a:hlinkClick r:id="rId6"/>
              </a:rPr>
              <a:t>carolinelagrange7@gmail.com</a:t>
            </a:r>
            <a:endParaRPr lang="en-US" altLang="zh-CN" sz="1300" dirty="0">
              <a:solidFill>
                <a:schemeClr val="tx1"/>
              </a:solidFill>
            </a:endParaRPr>
          </a:p>
          <a:p>
            <a:r>
              <a:rPr lang="es-ES" sz="1300" dirty="0" err="1">
                <a:solidFill>
                  <a:schemeClr val="tx1"/>
                </a:solidFill>
              </a:rPr>
              <a:t>Dalice</a:t>
            </a:r>
            <a:r>
              <a:rPr lang="es-ES" sz="1300" dirty="0">
                <a:solidFill>
                  <a:schemeClr val="tx1"/>
                </a:solidFill>
              </a:rPr>
              <a:t> Yang: 022 065 1109, </a:t>
            </a:r>
            <a:r>
              <a:rPr lang="es-ES" sz="1300" dirty="0">
                <a:solidFill>
                  <a:schemeClr val="tx1"/>
                </a:solidFill>
                <a:hlinkClick r:id="rId7"/>
              </a:rPr>
              <a:t>yangjie625@gmail.com</a:t>
            </a:r>
            <a:endParaRPr lang="es-ES" sz="1300" dirty="0">
              <a:solidFill>
                <a:schemeClr val="tx1"/>
              </a:solidFill>
            </a:endParaRPr>
          </a:p>
          <a:p>
            <a:r>
              <a:rPr lang="en-NZ" sz="13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300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19809DA-29E3-CEE4-9A85-C791F1A9AECC}"/>
              </a:ext>
            </a:extLst>
          </p:cNvPr>
          <p:cNvGrpSpPr/>
          <p:nvPr/>
        </p:nvGrpSpPr>
        <p:grpSpPr>
          <a:xfrm>
            <a:off x="84613" y="5795579"/>
            <a:ext cx="5654259" cy="2539157"/>
            <a:chOff x="140885" y="5795579"/>
            <a:chExt cx="5654259" cy="2539157"/>
          </a:xfrm>
        </p:grpSpPr>
        <p:sp>
          <p:nvSpPr>
            <p:cNvPr id="30" name="TextBox 3">
              <a:extLst>
                <a:ext uri="{FF2B5EF4-FFF2-40B4-BE49-F238E27FC236}">
                  <a16:creationId xmlns:a16="http://schemas.microsoft.com/office/drawing/2014/main" id="{F14C9379-5ED7-4A59-B7BC-1F0BBCC16AB3}"/>
                </a:ext>
              </a:extLst>
            </p:cNvPr>
            <p:cNvSpPr txBox="1"/>
            <p:nvPr/>
          </p:nvSpPr>
          <p:spPr>
            <a:xfrm>
              <a:off x="140885" y="5795579"/>
              <a:ext cx="5654259" cy="2539157"/>
            </a:xfrm>
            <a:prstGeom prst="rect">
              <a:avLst/>
            </a:prstGeom>
            <a:noFill/>
            <a:ln cap="flat">
              <a:solidFill>
                <a:schemeClr val="accent1"/>
              </a:solidFill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400" b="1" dirty="0">
                  <a:solidFill>
                    <a:srgbClr val="000000"/>
                  </a:solidFill>
                  <a:latin typeface="Calibri" panose="020F0502020204030204"/>
                </a:rPr>
                <a:t>通过在</a:t>
              </a:r>
              <a:r>
                <a:rPr lang="zh-CN" altLang="en-US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本教会奉献支持神的事工？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100" dirty="0">
                  <a:solidFill>
                    <a:srgbClr val="000000"/>
                  </a:solidFill>
                  <a:latin typeface="Calibri" panose="020F0502020204030204"/>
                </a:rPr>
                <a:t>联络教会办公室，或只需简单填写下列内容并递交给前台</a:t>
              </a:r>
              <a:endParaRPr lang="en-NZ" altLang="zh-CN" sz="11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000" dirty="0">
                  <a:solidFill>
                    <a:srgbClr val="000000"/>
                  </a:solidFill>
                  <a:latin typeface="Calibri" panose="020F0502020204030204"/>
                </a:rPr>
                <a:t>（请自己也务必保留此记录！！）</a:t>
              </a:r>
              <a:br>
                <a:rPr lang="en-NZ" sz="1000" dirty="0">
                  <a:solidFill>
                    <a:srgbClr val="000000"/>
                  </a:solidFill>
                  <a:latin typeface="Calibri" panose="020F0502020204030204"/>
                </a:rPr>
              </a:br>
              <a:endParaRPr lang="en-NZ" sz="10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171450" marR="0" lvl="0" indent="-17145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请给我一个奉献号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</a:t>
              </a: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并非必须，但如果您有了奉献号作为参考备注，请连贯一致地使用）</a:t>
              </a:r>
              <a:endParaRPr lang="en-NZ" altLang="zh-CN" sz="1000" i="1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R="0" lvl="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需要</a:t>
              </a:r>
              <a:r>
                <a:rPr lang="en-NZ" altLang="zh-CN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不需要</a:t>
              </a:r>
              <a:endParaRPr lang="en-NZ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marL="171450" lvl="0" indent="-171450">
                <a:spcBef>
                  <a:spcPts val="600"/>
                </a:spcBef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我需要奉献收据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用作税务局退税，每个财务年度结束后开具）</a:t>
              </a:r>
              <a:b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</a:b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收据上请开具我的名字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请拼写清晰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)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：</a:t>
              </a:r>
              <a:endParaRPr lang="en-NZ" sz="12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just" defTabSz="457200" rtl="0" fontAlgn="auto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    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并发至我的电邮信箱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（请拼写清晰）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:</a:t>
              </a: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NZ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一般</a:t>
              </a:r>
              <a:r>
                <a:rPr lang="en-NZ" altLang="zh-CN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/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什一奉献</a:t>
              </a:r>
              <a:r>
                <a:rPr lang="en-NZ" altLang="zh-CN" sz="1200" b="1" dirty="0">
                  <a:solidFill>
                    <a:srgbClr val="000000"/>
                  </a:solidFill>
                  <a:latin typeface="Calibri" panose="020F0502020204030204"/>
                </a:rPr>
                <a:t>   </a:t>
              </a:r>
              <a:r>
                <a:rPr lang="en-NZ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12-3050-0301948-00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；食品银行 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-03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；外展事工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 -04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1FB9B0D-8015-42E9-A8B8-3EC7EE3775B2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441894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95AF974-D41D-45D0-B6E9-DAF121D1898B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911483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83761043-FDA2-4CA4-8451-68A90B6C5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181"/>
            <a:stretch/>
          </p:blipFill>
          <p:spPr>
            <a:xfrm>
              <a:off x="304286" y="5904121"/>
              <a:ext cx="594371" cy="507813"/>
            </a:xfrm>
            <a:prstGeom prst="rect">
              <a:avLst/>
            </a:prstGeom>
          </p:spPr>
        </p:pic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8610AB7-9E25-7A24-A98C-4DD54851F4DB}"/>
              </a:ext>
            </a:extLst>
          </p:cNvPr>
          <p:cNvSpPr/>
          <p:nvPr/>
        </p:nvSpPr>
        <p:spPr>
          <a:xfrm>
            <a:off x="6214111" y="7367918"/>
            <a:ext cx="2602526" cy="893213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青少年 </a:t>
            </a:r>
            <a:r>
              <a:rPr lang="en-NZ" altLang="zh-CN" sz="1400" b="1" u="sng" dirty="0">
                <a:solidFill>
                  <a:schemeClr val="tx1"/>
                </a:solidFill>
              </a:rPr>
              <a:t>2024 </a:t>
            </a:r>
            <a:r>
              <a:rPr lang="zh-CN" altLang="en-US" sz="1400" b="1" u="sng" dirty="0">
                <a:solidFill>
                  <a:schemeClr val="tx1"/>
                </a:solidFill>
              </a:rPr>
              <a:t>复活节营会</a:t>
            </a:r>
            <a:endParaRPr lang="en-NZ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en-NZ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28</a:t>
            </a:r>
            <a:r>
              <a:rPr lang="zh-CN" altLang="en-US" sz="1200" dirty="0">
                <a:solidFill>
                  <a:schemeClr val="tx1"/>
                </a:solidFill>
              </a:rPr>
              <a:t>号</a:t>
            </a:r>
            <a:r>
              <a:rPr lang="en-NZ" altLang="zh-CN" sz="1200" dirty="0">
                <a:solidFill>
                  <a:schemeClr val="tx1"/>
                </a:solidFill>
              </a:rPr>
              <a:t>-4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</a:t>
            </a:r>
            <a:r>
              <a:rPr lang="zh-CN" altLang="en-US" sz="1200" dirty="0">
                <a:solidFill>
                  <a:schemeClr val="tx1"/>
                </a:solidFill>
              </a:rPr>
              <a:t>号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 详情请咨询 </a:t>
            </a:r>
            <a:r>
              <a:rPr lang="en-NZ" altLang="zh-CN" sz="1200" dirty="0">
                <a:solidFill>
                  <a:schemeClr val="tx1"/>
                </a:solidFill>
              </a:rPr>
              <a:t>P</a:t>
            </a:r>
            <a:r>
              <a:rPr lang="en-US" altLang="zh-CN" sz="1200" dirty="0" err="1">
                <a:solidFill>
                  <a:schemeClr val="tx1"/>
                </a:solidFill>
              </a:rPr>
              <a:t>astor</a:t>
            </a:r>
            <a:r>
              <a:rPr lang="en-US" altLang="zh-CN" sz="1200" dirty="0">
                <a:solidFill>
                  <a:schemeClr val="tx1"/>
                </a:solidFill>
              </a:rPr>
              <a:t> Bijoy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CADBE11-8D28-C6A9-519F-152850C92664}"/>
              </a:ext>
            </a:extLst>
          </p:cNvPr>
          <p:cNvSpPr/>
          <p:nvPr/>
        </p:nvSpPr>
        <p:spPr>
          <a:xfrm>
            <a:off x="6218925" y="6157792"/>
            <a:ext cx="2602526" cy="1036760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绘画聚会</a:t>
            </a:r>
            <a:endParaRPr lang="en-US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2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US" altLang="zh-CN" sz="1200" dirty="0">
                <a:solidFill>
                  <a:schemeClr val="tx1"/>
                </a:solidFill>
              </a:rPr>
              <a:t>17</a:t>
            </a:r>
            <a:r>
              <a:rPr lang="zh-CN" altLang="en-US" sz="1200" dirty="0">
                <a:solidFill>
                  <a:schemeClr val="tx1"/>
                </a:solidFill>
              </a:rPr>
              <a:t>日（周六），下午</a:t>
            </a:r>
            <a:r>
              <a:rPr lang="en-NZ" altLang="zh-CN" sz="1200" dirty="0">
                <a:solidFill>
                  <a:schemeClr val="tx1"/>
                </a:solidFill>
              </a:rPr>
              <a:t>4-7</a:t>
            </a:r>
            <a:r>
              <a:rPr lang="zh-CN" altLang="en-US" sz="1200" dirty="0">
                <a:solidFill>
                  <a:schemeClr val="tx1"/>
                </a:solidFill>
              </a:rPr>
              <a:t>点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在教会举行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 详情请咨询 </a:t>
            </a:r>
            <a:r>
              <a:rPr lang="en-NZ" altLang="zh-CN" sz="1200" dirty="0">
                <a:solidFill>
                  <a:schemeClr val="tx1"/>
                </a:solidFill>
              </a:rPr>
              <a:t>T</a:t>
            </a:r>
            <a:r>
              <a:rPr lang="en-US" altLang="zh-CN" sz="1200" dirty="0" err="1">
                <a:solidFill>
                  <a:schemeClr val="tx1"/>
                </a:solidFill>
              </a:rPr>
              <a:t>rixi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4A63071-BA85-C79F-2E9C-E7B4389AD996}"/>
              </a:ext>
            </a:extLst>
          </p:cNvPr>
          <p:cNvSpPr/>
          <p:nvPr/>
        </p:nvSpPr>
        <p:spPr>
          <a:xfrm>
            <a:off x="6181459" y="3726838"/>
            <a:ext cx="2601974" cy="107091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教会野餐</a:t>
            </a:r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时间</a:t>
            </a:r>
            <a:r>
              <a:rPr lang="en-US" altLang="zh-CN" sz="1200" dirty="0">
                <a:solidFill>
                  <a:schemeClr val="tx1"/>
                </a:solidFill>
              </a:rPr>
              <a:t>: </a:t>
            </a:r>
            <a:r>
              <a:rPr lang="zh-CN" altLang="en-US" sz="1200" dirty="0">
                <a:solidFill>
                  <a:schemeClr val="tx1"/>
                </a:solidFill>
              </a:rPr>
              <a:t>今天崇拜结束后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en-NZ" altLang="zh-CN" sz="1200" dirty="0">
                <a:solidFill>
                  <a:schemeClr val="tx1"/>
                </a:solidFill>
              </a:rPr>
              <a:t>@L</a:t>
            </a:r>
            <a:r>
              <a:rPr lang="en-US" altLang="zh-CN" sz="1200" dirty="0" err="1">
                <a:solidFill>
                  <a:schemeClr val="tx1"/>
                </a:solidFill>
              </a:rPr>
              <a:t>ong</a:t>
            </a:r>
            <a:r>
              <a:rPr lang="en-US" altLang="zh-CN" sz="1200" dirty="0">
                <a:solidFill>
                  <a:schemeClr val="tx1"/>
                </a:solidFill>
              </a:rPr>
              <a:t> Bay Regional Park</a:t>
            </a:r>
            <a:endParaRPr lang="en-NZ" altLang="zh-CN" sz="1200" dirty="0">
              <a:solidFill>
                <a:schemeClr val="tx1"/>
              </a:solidFill>
            </a:endParaRPr>
          </a:p>
          <a:p>
            <a:r>
              <a:rPr lang="zh-CN" altLang="en-US" sz="1100" dirty="0">
                <a:solidFill>
                  <a:schemeClr val="tx1"/>
                </a:solidFill>
              </a:rPr>
              <a:t>请携带自己的午餐，如果下雨将会推迟。</a:t>
            </a:r>
            <a:endParaRPr lang="en-US" altLang="zh-CN" sz="1100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0ADFC7C-026D-1AF6-3764-179CF642C10A}"/>
              </a:ext>
            </a:extLst>
          </p:cNvPr>
          <p:cNvSpPr/>
          <p:nvPr/>
        </p:nvSpPr>
        <p:spPr>
          <a:xfrm>
            <a:off x="6202471" y="2516711"/>
            <a:ext cx="2601974" cy="1036760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洗礼</a:t>
            </a:r>
            <a:endParaRPr lang="en-US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教会洗礼定于</a:t>
            </a:r>
            <a:r>
              <a:rPr lang="en-US" altLang="zh-CN" sz="1200" dirty="0">
                <a:solidFill>
                  <a:schemeClr val="tx1"/>
                </a:solidFill>
              </a:rPr>
              <a:t>2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US" altLang="zh-CN" sz="1200" dirty="0">
                <a:solidFill>
                  <a:schemeClr val="tx1"/>
                </a:solidFill>
              </a:rPr>
              <a:t>25</a:t>
            </a:r>
            <a:r>
              <a:rPr lang="zh-CN" altLang="en-US" sz="1200" dirty="0">
                <a:solidFill>
                  <a:schemeClr val="tx1"/>
                </a:solidFill>
              </a:rPr>
              <a:t>日周日，请向</a:t>
            </a:r>
            <a:r>
              <a:rPr lang="en-US" altLang="zh-CN" sz="1200" dirty="0">
                <a:solidFill>
                  <a:schemeClr val="tx1"/>
                </a:solidFill>
              </a:rPr>
              <a:t>Wendy</a:t>
            </a:r>
            <a:r>
              <a:rPr lang="zh-CN" altLang="en-US" sz="1200" dirty="0">
                <a:solidFill>
                  <a:schemeClr val="tx1"/>
                </a:solidFill>
              </a:rPr>
              <a:t>或教会办公室报名，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报名截止之间：</a:t>
            </a:r>
            <a:r>
              <a:rPr lang="en-NZ" altLang="zh-CN" sz="1200" dirty="0">
                <a:solidFill>
                  <a:schemeClr val="tx1"/>
                </a:solidFill>
              </a:rPr>
              <a:t>2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18</a:t>
            </a:r>
            <a:r>
              <a:rPr lang="zh-CN" altLang="en-US" sz="1200" dirty="0">
                <a:solidFill>
                  <a:schemeClr val="tx1"/>
                </a:solidFill>
              </a:rPr>
              <a:t>号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0049BBE-7A42-CB9E-5103-0D7BA4E547F5}"/>
              </a:ext>
            </a:extLst>
          </p:cNvPr>
          <p:cNvSpPr/>
          <p:nvPr/>
        </p:nvSpPr>
        <p:spPr>
          <a:xfrm>
            <a:off x="6201919" y="4971116"/>
            <a:ext cx="2602526" cy="103676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中文启发课程</a:t>
            </a:r>
            <a:endParaRPr lang="en-US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教会中文启发课程将于</a:t>
            </a:r>
            <a:r>
              <a:rPr lang="en-US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US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日周日开始，报名请联络</a:t>
            </a:r>
            <a:r>
              <a:rPr lang="en-US" altLang="zh-CN" sz="1200" dirty="0">
                <a:solidFill>
                  <a:schemeClr val="tx1"/>
                </a:solidFill>
              </a:rPr>
              <a:t>Frieda</a:t>
            </a:r>
            <a:r>
              <a:rPr lang="zh-CN" altLang="en-US" sz="1200" dirty="0">
                <a:solidFill>
                  <a:schemeClr val="tx1"/>
                </a:solidFill>
              </a:rPr>
              <a:t>，或者</a:t>
            </a:r>
            <a:r>
              <a:rPr lang="en-US" altLang="zh-CN" sz="1200" dirty="0">
                <a:solidFill>
                  <a:schemeClr val="tx1"/>
                </a:solidFill>
              </a:rPr>
              <a:t>Wendy 021-02654800.</a:t>
            </a:r>
            <a:endParaRPr lang="en-NZ" altLang="zh-C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321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93808</TotalTime>
  <Words>2230</Words>
  <Application>Microsoft Office PowerPoint</Application>
  <PresentationFormat>Custom</PresentationFormat>
  <Paragraphs>131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等线</vt:lpstr>
      <vt:lpstr>system-ui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 Branc</dc:creator>
  <cp:lastModifiedBy>Office</cp:lastModifiedBy>
  <cp:revision>2885</cp:revision>
  <cp:lastPrinted>2024-02-09T00:42:42Z</cp:lastPrinted>
  <dcterms:created xsi:type="dcterms:W3CDTF">2016-04-12T21:55:16Z</dcterms:created>
  <dcterms:modified xsi:type="dcterms:W3CDTF">2024-02-09T00:45:38Z</dcterms:modified>
</cp:coreProperties>
</file>