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87" d="100"/>
          <a:sy n="87" d="100"/>
        </p:scale>
        <p:origin x="2244" y="84"/>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22/03/2024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22/03/2024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22/03/2024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22/03/2024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22/03/2024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22/03/2024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22/03/2024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22/03/2024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22/03/2024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22/03/2024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22/03/2024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22/03/2024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22/03/2024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What is Communion</a:t>
            </a:r>
            <a:r>
              <a:rPr lang="zh-CN" altLang="en-US" sz="2200" b="1" dirty="0">
                <a:solidFill>
                  <a:schemeClr val="tx1"/>
                </a:solidFill>
              </a:rPr>
              <a:t>？</a:t>
            </a:r>
            <a:endParaRPr lang="en-NZ" altLang="zh-CN" sz="2200" b="1" dirty="0">
              <a:solidFill>
                <a:schemeClr val="tx1"/>
              </a:solidFill>
            </a:endParaRP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1 Corinthians 11:23-33</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David</a:t>
            </a:r>
          </a:p>
          <a:p>
            <a:pPr marL="0" indent="0" algn="ctr">
              <a:buNone/>
            </a:pP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24 M</a:t>
            </a:r>
            <a:r>
              <a:rPr lang="en-US" altLang="zh-CN" sz="2400" b="1" i="0" u="none" strike="noStrike" kern="1200" cap="none" spc="0" baseline="0" dirty="0">
                <a:solidFill>
                  <a:srgbClr val="000000"/>
                </a:solidFill>
                <a:uFillTx/>
                <a:latin typeface="Calibri" panose="020F0502020204030204"/>
              </a:rPr>
              <a:t>arch</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652275" y="324635"/>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586985"/>
            <a:ext cx="6006660" cy="2123658"/>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200" b="1" u="sng" dirty="0"/>
              <a:t>VERSE FOR THE WEEK</a:t>
            </a:r>
            <a:r>
              <a:rPr lang="en-US" altLang="zh-CN" sz="1200" b="1" u="sng" dirty="0"/>
              <a:t>— 1 Corinthians 11:23-33 </a:t>
            </a:r>
            <a:r>
              <a:rPr lang="en-US" altLang="zh-CN" sz="1000" dirty="0"/>
              <a:t>23 For I received from the Lord what I also passed on to you: The Lord Jesus, on the night he was betrayed, took bread, 24 and when he had given thanks, he broke it and said, “This is my body, which is for you; do this in remembrance of me.” 25 In the same way, after supper he took the cup, saying, “This cup is the new covenant in my blood; do this, whenever you drink it, in remembrance of me.” 26 For whenever you eat this bread and drink this cup, you proclaim the Lord’s death until he comes.27 So then, whoever eats the bread or drinks the cup of the Lord in an unworthy manner will be guilty of sinning against the body and blood of the Lord. 28 Everyone ought to examine themselves before they eat of the bread and drink from the cup. 29 For those who eat and drink without discerning the body of Christ eat and drink judgment on themselves. 30 That is why many among you are weak and sick, and a number of you have fallen asleep. 31 But if we were more discerning with regard to ourselves, we would not come under such judgment. 32 Nevertheless, when we are judged in this way by the Lord, we are being disciplined so that we will not be finally condemned with the world.33 So then, my brothers and sisters, when you gather to eat, you should all eat together.</a:t>
            </a: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1827786467"/>
              </p:ext>
            </p:extLst>
          </p:nvPr>
        </p:nvGraphicFramePr>
        <p:xfrm>
          <a:off x="4428880" y="3166006"/>
          <a:ext cx="1854426" cy="3105588"/>
        </p:xfrm>
        <a:graphic>
          <a:graphicData uri="http://schemas.openxmlformats.org/drawingml/2006/table">
            <a:tbl>
              <a:tblPr/>
              <a:tblGrid>
                <a:gridCol w="997106">
                  <a:extLst>
                    <a:ext uri="{9D8B030D-6E8A-4147-A177-3AD203B41FA5}">
                      <a16:colId xmlns:a16="http://schemas.microsoft.com/office/drawing/2014/main" val="2098118127"/>
                    </a:ext>
                  </a:extLst>
                </a:gridCol>
                <a:gridCol w="857320">
                  <a:extLst>
                    <a:ext uri="{9D8B030D-6E8A-4147-A177-3AD203B41FA5}">
                      <a16:colId xmlns:a16="http://schemas.microsoft.com/office/drawing/2014/main" val="588163276"/>
                    </a:ext>
                  </a:extLst>
                </a:gridCol>
              </a:tblGrid>
              <a:tr h="315818">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39253">
                <a:tc>
                  <a:txBody>
                    <a:bodyPr/>
                    <a:lstStyle/>
                    <a:p>
                      <a:pPr algn="l"/>
                      <a:r>
                        <a:rPr lang="en-NZ" sz="12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1,615,000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86949">
                <a:tc>
                  <a:txBody>
                    <a:bodyPr/>
                    <a:lstStyle/>
                    <a:p>
                      <a:pPr algn="l"/>
                      <a:r>
                        <a:rPr lang="en-NZ" sz="12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3,158,500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80614">
                <a:tc>
                  <a:txBody>
                    <a:bodyPr/>
                    <a:lstStyle/>
                    <a:p>
                      <a:pPr algn="l"/>
                      <a:r>
                        <a:rPr lang="en-NZ" sz="12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t>Bosnian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14850">
                <a:tc>
                  <a:txBody>
                    <a:bodyPr/>
                    <a:lstStyle/>
                    <a:p>
                      <a:pPr algn="l"/>
                      <a:r>
                        <a:rPr lang="en-NZ" sz="12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57111">
                <a:tc>
                  <a:txBody>
                    <a:bodyPr/>
                    <a:lstStyle/>
                    <a:p>
                      <a:pPr algn="l"/>
                      <a:r>
                        <a:rPr lang="en-NZ" sz="12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200" b="0" i="0" dirty="0">
                          <a:effectLst/>
                        </a:rPr>
                        <a:t>Complete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39253">
                <a:tc>
                  <a:txBody>
                    <a:bodyPr/>
                    <a:lstStyle/>
                    <a:p>
                      <a:pPr algn="l"/>
                      <a:r>
                        <a:rPr lang="en-NZ" sz="12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No</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39253">
                <a:tc>
                  <a:txBody>
                    <a:bodyPr/>
                    <a:lstStyle/>
                    <a:p>
                      <a:pPr algn="l"/>
                      <a:r>
                        <a:rPr lang="en-NZ" sz="12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386949">
                <a:tc>
                  <a:txBody>
                    <a:bodyPr/>
                    <a:lstStyle/>
                    <a:p>
                      <a:pPr algn="l"/>
                      <a:r>
                        <a:rPr lang="en-NZ" sz="12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200" b="0" i="0" dirty="0">
                          <a:effectLst/>
                        </a:rPr>
                        <a:t>Yes</a:t>
                      </a:r>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39253">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31267" y="370184"/>
            <a:ext cx="2475939" cy="2923877"/>
          </a:xfrm>
          <a:prstGeom prst="rect">
            <a:avLst/>
          </a:prstGeom>
          <a:noFill/>
        </p:spPr>
        <p:txBody>
          <a:bodyPr wrap="square">
            <a:spAutoFit/>
          </a:bodyPr>
          <a:lstStyle/>
          <a:p>
            <a:pPr algn="l"/>
            <a:r>
              <a:rPr lang="en-US" altLang="zh-CN" sz="1400" b="1" dirty="0" err="1">
                <a:effectLst/>
              </a:rPr>
              <a:t>Bosniak</a:t>
            </a:r>
            <a:r>
              <a:rPr lang="en-US" altLang="zh-CN" sz="1400" b="1" dirty="0">
                <a:effectLst/>
              </a:rPr>
              <a:t> in Bosnia-Herzegovina</a:t>
            </a:r>
          </a:p>
          <a:p>
            <a:pPr algn="l"/>
            <a:endParaRPr lang="en-US" altLang="zh-CN" sz="1000" b="1" dirty="0">
              <a:effectLst/>
            </a:endParaRPr>
          </a:p>
          <a:p>
            <a:pPr algn="l"/>
            <a:r>
              <a:rPr lang="en-US" altLang="zh-CN" sz="1200" dirty="0" err="1">
                <a:effectLst/>
              </a:rPr>
              <a:t>Bosniaks</a:t>
            </a:r>
            <a:r>
              <a:rPr lang="en-US" altLang="zh-CN" sz="1200" dirty="0">
                <a:effectLst/>
              </a:rPr>
              <a:t> are typically characterized by their tie to the Bosnian historical region, traditional adherence to Islam and common culture and language. Once spread throughout the regions they inhabited, various instances of ethnic cleansing and genocide have had a tremendous effect on the territorial distribution of their population. Partially due to this, there is a notable </a:t>
            </a:r>
            <a:r>
              <a:rPr lang="en-US" altLang="zh-CN" sz="1200" dirty="0" err="1">
                <a:effectLst/>
              </a:rPr>
              <a:t>Bosniak</a:t>
            </a:r>
            <a:r>
              <a:rPr lang="en-US" altLang="zh-CN" sz="1200" dirty="0">
                <a:effectLst/>
              </a:rPr>
              <a:t> diaspora in a number of countries.</a:t>
            </a:r>
          </a:p>
          <a:p>
            <a:pPr algn="l"/>
            <a:endParaRPr lang="en-US" altLang="zh-CN" sz="1200" dirty="0">
              <a:effectLst/>
            </a:endParaRPr>
          </a:p>
        </p:txBody>
      </p:sp>
      <p:pic>
        <p:nvPicPr>
          <p:cNvPr id="1026" name="Picture 2" descr="Map of Bosniak in Bosnia-Herzegovina">
            <a:extLst>
              <a:ext uri="{FF2B5EF4-FFF2-40B4-BE49-F238E27FC236}">
                <a16:creationId xmlns:a16="http://schemas.microsoft.com/office/drawing/2014/main" id="{BA2C21A6-466B-3E8E-7C32-517BB0F1307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9208" y="579744"/>
            <a:ext cx="3461941" cy="258874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DCB7237-8C6D-AADC-FCF6-FD5416C9B2F1}"/>
              </a:ext>
            </a:extLst>
          </p:cNvPr>
          <p:cNvSpPr txBox="1"/>
          <p:nvPr/>
        </p:nvSpPr>
        <p:spPr>
          <a:xfrm>
            <a:off x="113946" y="2825974"/>
            <a:ext cx="4325851" cy="3785652"/>
          </a:xfrm>
          <a:prstGeom prst="rect">
            <a:avLst/>
          </a:prstGeom>
          <a:noFill/>
        </p:spPr>
        <p:txBody>
          <a:bodyPr wrap="square">
            <a:spAutoFit/>
          </a:bodyPr>
          <a:lstStyle/>
          <a:p>
            <a:pPr algn="l"/>
            <a:endParaRPr lang="en-US" altLang="zh-CN" sz="1200" dirty="0">
              <a:effectLst/>
            </a:endParaRPr>
          </a:p>
          <a:p>
            <a:pPr algn="l"/>
            <a:r>
              <a:rPr lang="en-US" altLang="zh-CN" sz="1200" b="1" u="sng" dirty="0">
                <a:effectLst/>
              </a:rPr>
              <a:t>Ministry Obstacles: </a:t>
            </a:r>
          </a:p>
          <a:p>
            <a:pPr algn="l"/>
            <a:r>
              <a:rPr lang="en-US" altLang="zh-CN" sz="1200" dirty="0">
                <a:effectLst/>
              </a:rPr>
              <a:t>The </a:t>
            </a:r>
            <a:r>
              <a:rPr lang="en-US" altLang="zh-CN" sz="1200" dirty="0" err="1">
                <a:effectLst/>
              </a:rPr>
              <a:t>Bosniaks</a:t>
            </a:r>
            <a:r>
              <a:rPr lang="en-US" altLang="zh-CN" sz="1200" dirty="0">
                <a:effectLst/>
              </a:rPr>
              <a:t> have experienced much harm over many years from those who have called themselves Christians. This isn't easy to overcome.</a:t>
            </a:r>
          </a:p>
          <a:p>
            <a:pPr algn="l"/>
            <a:endParaRPr lang="en-US" altLang="zh-CN" sz="1200" dirty="0">
              <a:effectLst/>
            </a:endParaRPr>
          </a:p>
          <a:p>
            <a:pPr algn="l"/>
            <a:r>
              <a:rPr lang="en-US" altLang="zh-CN" sz="1200" b="1" u="sng" dirty="0">
                <a:effectLst/>
              </a:rPr>
              <a:t>Outreach Ideas: </a:t>
            </a:r>
          </a:p>
          <a:p>
            <a:pPr algn="l"/>
            <a:r>
              <a:rPr lang="en-US" altLang="zh-CN" sz="1200" dirty="0">
                <a:effectLst/>
              </a:rPr>
              <a:t>Christians need to build friendships with the </a:t>
            </a:r>
            <a:r>
              <a:rPr lang="en-US" altLang="zh-CN" sz="1200" dirty="0" err="1">
                <a:effectLst/>
              </a:rPr>
              <a:t>Bosniaks</a:t>
            </a:r>
            <a:r>
              <a:rPr lang="en-US" altLang="zh-CN" sz="1200" dirty="0">
                <a:effectLst/>
              </a:rPr>
              <a:t>, serving their physical and material needs.</a:t>
            </a:r>
          </a:p>
          <a:p>
            <a:pPr algn="l"/>
            <a:endParaRPr lang="en-US" altLang="zh-CN" sz="1200" dirty="0">
              <a:effectLst/>
            </a:endParaRPr>
          </a:p>
          <a:p>
            <a:pPr algn="l"/>
            <a:r>
              <a:rPr lang="en-US" altLang="zh-CN" sz="1200" b="1" u="sng" dirty="0">
                <a:effectLst/>
              </a:rPr>
              <a:t>Prayer Focus: </a:t>
            </a:r>
          </a:p>
          <a:p>
            <a:pPr algn="l"/>
            <a:r>
              <a:rPr lang="en-US" altLang="zh-CN" sz="1200" dirty="0">
                <a:effectLst/>
              </a:rPr>
              <a:t>There are a few followers of Christ among the </a:t>
            </a:r>
            <a:r>
              <a:rPr lang="en-US" altLang="zh-CN" sz="1200" dirty="0" err="1">
                <a:effectLst/>
              </a:rPr>
              <a:t>Bosniaks</a:t>
            </a:r>
            <a:r>
              <a:rPr lang="en-US" altLang="zh-CN" sz="1200" dirty="0">
                <a:effectLst/>
              </a:rPr>
              <a:t>. Pray they would be bold in their witness for Christ, yet loving and tactful. Pray they would live holy lives, zealous to know and serve Jesus Christ. Pray the </a:t>
            </a:r>
            <a:r>
              <a:rPr lang="en-US" altLang="zh-CN" sz="1200" dirty="0" err="1">
                <a:effectLst/>
              </a:rPr>
              <a:t>Bosniak</a:t>
            </a:r>
            <a:r>
              <a:rPr lang="en-US" altLang="zh-CN" sz="1200" dirty="0">
                <a:effectLst/>
              </a:rPr>
              <a:t> people would understand that Jesus desires to bless their families and communities. Pray that the </a:t>
            </a:r>
            <a:r>
              <a:rPr lang="en-US" altLang="zh-CN" sz="1200" dirty="0" err="1">
                <a:effectLst/>
              </a:rPr>
              <a:t>Bosniaks</a:t>
            </a:r>
            <a:r>
              <a:rPr lang="en-US" altLang="zh-CN" sz="1200" dirty="0">
                <a:effectLst/>
              </a:rPr>
              <a:t> would hunger to find out more about Jesus (whom Muslims call Isa al-Masih), referred to in the Koran. Pray the Lord would open their eyes to his true nature and would draw many </a:t>
            </a:r>
            <a:r>
              <a:rPr lang="en-US" altLang="zh-CN" sz="1200" dirty="0" err="1">
                <a:effectLst/>
              </a:rPr>
              <a:t>Bosniaks</a:t>
            </a:r>
            <a:r>
              <a:rPr lang="en-US" altLang="zh-CN" sz="1200" dirty="0">
                <a:effectLst/>
              </a:rPr>
              <a:t> to himself.</a:t>
            </a:r>
            <a:endParaRPr lang="en-US" altLang="zh-CN" sz="1200" u="sng" dirty="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694140"/>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lvl="0" algn="just" defTabSz="457200">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7</a:t>
              </a:r>
              <a:r>
                <a:rPr lang="en-NZ" altLang="zh-CN" sz="1200" baseline="30000" dirty="0"/>
                <a:t>th</a:t>
              </a:r>
              <a:r>
                <a:rPr lang="en-NZ" altLang="zh-CN" sz="1200" dirty="0"/>
                <a:t>  April, 21</a:t>
              </a:r>
              <a:r>
                <a:rPr lang="en-NZ" altLang="zh-CN" sz="1200" baseline="30000" dirty="0"/>
                <a:t>st</a:t>
              </a:r>
              <a:r>
                <a:rPr lang="en-NZ" altLang="zh-CN" sz="1200" dirty="0"/>
                <a:t> April</a:t>
              </a:r>
              <a:endParaRPr lang="en-NZ" sz="1200" b="1"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6303043" y="7307262"/>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9" y="5206220"/>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Healing </a:t>
            </a:r>
            <a:r>
              <a:rPr lang="en-US" altLang="zh-CN" sz="1400" b="1" u="sng" dirty="0" err="1">
                <a:solidFill>
                  <a:schemeClr val="tx1"/>
                </a:solidFill>
              </a:rPr>
              <a:t>Tramua</a:t>
            </a:r>
            <a:r>
              <a:rPr lang="en-US" altLang="zh-CN" sz="1400" b="1" u="sng" dirty="0">
                <a:solidFill>
                  <a:schemeClr val="tx1"/>
                </a:solidFill>
              </a:rPr>
              <a:t> Series</a:t>
            </a:r>
          </a:p>
          <a:p>
            <a:pPr algn="ctr"/>
            <a:endParaRPr lang="en-US" altLang="zh-CN" sz="500" dirty="0">
              <a:solidFill>
                <a:schemeClr val="tx1"/>
              </a:solidFill>
            </a:endParaRPr>
          </a:p>
          <a:p>
            <a:pPr algn="ctr"/>
            <a:r>
              <a:rPr lang="en-US" altLang="zh-CN" sz="1200" dirty="0">
                <a:solidFill>
                  <a:schemeClr val="tx1"/>
                </a:solidFill>
              </a:rPr>
              <a:t>Starting from 27 Mar, 12 weeks, </a:t>
            </a:r>
          </a:p>
          <a:p>
            <a:pPr algn="ctr"/>
            <a:r>
              <a:rPr lang="en-US" altLang="zh-CN" sz="1200" dirty="0">
                <a:solidFill>
                  <a:schemeClr val="tx1"/>
                </a:solidFill>
              </a:rPr>
              <a:t>Every Wednesday 10 -1pm,</a:t>
            </a:r>
          </a:p>
          <a:p>
            <a:pPr algn="ctr"/>
            <a:r>
              <a:rPr lang="en-US" altLang="zh-CN" sz="1200" dirty="0">
                <a:solidFill>
                  <a:schemeClr val="tx1"/>
                </a:solidFill>
              </a:rPr>
              <a:t>@ church lounge</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9" y="3924920"/>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Ushers &amp; Greeters &amp; Tea Team</a:t>
            </a:r>
          </a:p>
          <a:p>
            <a:pPr algn="ctr"/>
            <a:r>
              <a:rPr lang="en-US" altLang="zh-CN" sz="1400" b="1" u="sng" dirty="0">
                <a:solidFill>
                  <a:schemeClr val="tx1"/>
                </a:solidFill>
              </a:rPr>
              <a:t>Training postpone to 14 April after the service @ lounge</a:t>
            </a:r>
          </a:p>
        </p:txBody>
      </p:sp>
      <p:sp>
        <p:nvSpPr>
          <p:cNvPr id="2" name="Rectangle: Rounded Corners 1">
            <a:extLst>
              <a:ext uri="{FF2B5EF4-FFF2-40B4-BE49-F238E27FC236}">
                <a16:creationId xmlns:a16="http://schemas.microsoft.com/office/drawing/2014/main" id="{E2622867-D142-69C6-4504-2F3C6DB0DDFC}"/>
              </a:ext>
            </a:extLst>
          </p:cNvPr>
          <p:cNvSpPr/>
          <p:nvPr/>
        </p:nvSpPr>
        <p:spPr>
          <a:xfrm>
            <a:off x="6373109" y="2743781"/>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Shared Lunch </a:t>
            </a:r>
          </a:p>
          <a:p>
            <a:pPr algn="ctr"/>
            <a:endParaRPr lang="en-US" altLang="zh-CN" sz="500" dirty="0">
              <a:solidFill>
                <a:schemeClr val="tx1"/>
              </a:solidFill>
            </a:endParaRPr>
          </a:p>
          <a:p>
            <a:pPr algn="ctr"/>
            <a:r>
              <a:rPr lang="en-US" altLang="zh-CN" sz="1200" dirty="0">
                <a:solidFill>
                  <a:schemeClr val="tx1"/>
                </a:solidFill>
              </a:rPr>
              <a:t>31</a:t>
            </a:r>
            <a:r>
              <a:rPr lang="en-NZ" altLang="zh-CN" sz="1200" baseline="30000" dirty="0" err="1">
                <a:solidFill>
                  <a:schemeClr val="tx1"/>
                </a:solidFill>
              </a:rPr>
              <a:t>st</a:t>
            </a:r>
            <a:r>
              <a:rPr lang="en-US" altLang="zh-CN" sz="1200" dirty="0">
                <a:solidFill>
                  <a:schemeClr val="tx1"/>
                </a:solidFill>
              </a:rPr>
              <a:t> Mar(Easter Sunday),</a:t>
            </a:r>
          </a:p>
          <a:p>
            <a:pPr algn="ctr"/>
            <a:r>
              <a:rPr lang="en-US" altLang="zh-CN" sz="1200" dirty="0">
                <a:solidFill>
                  <a:schemeClr val="tx1"/>
                </a:solidFill>
              </a:rPr>
              <a:t>after the service,</a:t>
            </a:r>
          </a:p>
          <a:p>
            <a:pPr algn="ctr"/>
            <a:r>
              <a:rPr lang="en-US" altLang="zh-CN" sz="1200" dirty="0">
                <a:solidFill>
                  <a:schemeClr val="tx1"/>
                </a:solidFill>
              </a:rPr>
              <a:t>Please bring a dish to share</a:t>
            </a:r>
          </a:p>
        </p:txBody>
      </p:sp>
      <p:sp>
        <p:nvSpPr>
          <p:cNvPr id="8" name="Rectangle: Rounded Corners 7">
            <a:extLst>
              <a:ext uri="{FF2B5EF4-FFF2-40B4-BE49-F238E27FC236}">
                <a16:creationId xmlns:a16="http://schemas.microsoft.com/office/drawing/2014/main" id="{BD5289B1-DA19-7A3B-5C7E-05B77D43B037}"/>
              </a:ext>
            </a:extLst>
          </p:cNvPr>
          <p:cNvSpPr/>
          <p:nvPr/>
        </p:nvSpPr>
        <p:spPr>
          <a:xfrm>
            <a:off x="6373109" y="6438227"/>
            <a:ext cx="2628825" cy="1007637"/>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Passover Meal</a:t>
            </a:r>
          </a:p>
          <a:p>
            <a:pPr algn="ctr"/>
            <a:endParaRPr lang="en-US" altLang="zh-CN" sz="500" dirty="0">
              <a:solidFill>
                <a:schemeClr val="tx1"/>
              </a:solidFill>
            </a:endParaRPr>
          </a:p>
          <a:p>
            <a:pPr algn="ctr"/>
            <a:r>
              <a:rPr lang="en-US" altLang="zh-CN" sz="1200" dirty="0">
                <a:solidFill>
                  <a:schemeClr val="tx1"/>
                </a:solidFill>
              </a:rPr>
              <a:t> 22 April(Mon), 6.30pm @church </a:t>
            </a:r>
          </a:p>
          <a:p>
            <a:pPr algn="ctr"/>
            <a:r>
              <a:rPr lang="en-NZ" altLang="zh-CN" sz="1200" dirty="0">
                <a:solidFill>
                  <a:schemeClr val="tx1"/>
                </a:solidFill>
              </a:rPr>
              <a:t>$30</a:t>
            </a:r>
            <a:r>
              <a:rPr lang="zh-CN" altLang="en-US" sz="1200" dirty="0">
                <a:solidFill>
                  <a:schemeClr val="tx1"/>
                </a:solidFill>
              </a:rPr>
              <a:t> </a:t>
            </a:r>
            <a:r>
              <a:rPr lang="en-NZ" altLang="zh-CN" sz="1200" dirty="0">
                <a:solidFill>
                  <a:schemeClr val="tx1"/>
                </a:solidFill>
              </a:rPr>
              <a:t>pp, RSVP, </a:t>
            </a:r>
            <a:r>
              <a:rPr lang="en-US" altLang="zh-CN" sz="1200" dirty="0">
                <a:solidFill>
                  <a:schemeClr val="tx1"/>
                </a:solidFill>
              </a:rPr>
              <a:t>maximum 55 people.</a:t>
            </a:r>
            <a:endParaRPr lang="en-NZ" altLang="zh-CN" sz="1200" dirty="0">
              <a:solidFill>
                <a:schemeClr val="tx1"/>
              </a:solidFill>
            </a:endParaRPr>
          </a:p>
          <a:p>
            <a:pPr algn="ctr"/>
            <a:r>
              <a:rPr lang="en-NZ" altLang="zh-CN" sz="1200" dirty="0">
                <a:solidFill>
                  <a:schemeClr val="tx1"/>
                </a:solidFill>
              </a:rPr>
              <a:t>Registration deadline is 14 April</a:t>
            </a:r>
            <a:r>
              <a:rPr lang="zh-CN" altLang="en-US" sz="1200" dirty="0">
                <a:solidFill>
                  <a:schemeClr val="tx1"/>
                </a:solidFill>
              </a:rPr>
              <a:t> </a:t>
            </a:r>
            <a:endParaRPr lang="en-US" altLang="zh-CN" sz="1200" dirty="0">
              <a:solidFill>
                <a:schemeClr val="tx1"/>
              </a:solidFill>
            </a:endParaRPr>
          </a:p>
        </p:txBody>
      </p:sp>
      <p:sp>
        <p:nvSpPr>
          <p:cNvPr id="25" name="TextBox 24">
            <a:extLst>
              <a:ext uri="{FF2B5EF4-FFF2-40B4-BE49-F238E27FC236}">
                <a16:creationId xmlns:a16="http://schemas.microsoft.com/office/drawing/2014/main" id="{6FA10FDD-A6C0-90D6-E3CA-3BBC9B037A86}"/>
              </a:ext>
            </a:extLst>
          </p:cNvPr>
          <p:cNvSpPr txBox="1"/>
          <p:nvPr/>
        </p:nvSpPr>
        <p:spPr>
          <a:xfrm>
            <a:off x="9509641" y="6378472"/>
            <a:ext cx="2908527" cy="892552"/>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R="0" indent="0" algn="just" defTabSz="457200" fontAlgn="auto">
              <a:lnSpc>
                <a:spcPct val="100000"/>
              </a:lnSpc>
              <a:spcBef>
                <a:spcPts val="600"/>
              </a:spcBef>
              <a:spcAft>
                <a:spcPts val="0"/>
              </a:spcAft>
              <a:buNone/>
              <a:defRPr sz="1800" b="0" i="0" u="none" strike="noStrike" kern="0" cap="none" spc="0" baseline="0">
                <a:solidFill>
                  <a:srgbClr val="000000"/>
                </a:solidFill>
                <a:uFillTx/>
              </a:defRPr>
            </a:pPr>
            <a:r>
              <a:rPr lang="en-US" altLang="zh-CN" b="1" u="sng" dirty="0">
                <a:solidFill>
                  <a:srgbClr val="000000"/>
                </a:solidFill>
                <a:latin typeface="Calibri" panose="020F0502020204030204"/>
              </a:rPr>
              <a:t>Newcomers Detail</a:t>
            </a:r>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b="1" dirty="0"/>
              <a:t>please scan the QR code to fill in</a:t>
            </a:r>
          </a:p>
        </p:txBody>
      </p:sp>
      <p:grpSp>
        <p:nvGrpSpPr>
          <p:cNvPr id="26" name="Group 25">
            <a:extLst>
              <a:ext uri="{FF2B5EF4-FFF2-40B4-BE49-F238E27FC236}">
                <a16:creationId xmlns:a16="http://schemas.microsoft.com/office/drawing/2014/main" id="{BBA5E697-6BA8-C86E-983D-DE207BF86BAE}"/>
              </a:ext>
            </a:extLst>
          </p:cNvPr>
          <p:cNvGrpSpPr/>
          <p:nvPr/>
        </p:nvGrpSpPr>
        <p:grpSpPr>
          <a:xfrm>
            <a:off x="9560471" y="7240970"/>
            <a:ext cx="935233" cy="1219757"/>
            <a:chOff x="9560471" y="7240970"/>
            <a:chExt cx="935233" cy="1219757"/>
          </a:xfrm>
        </p:grpSpPr>
        <p:pic>
          <p:nvPicPr>
            <p:cNvPr id="27" name="Picture 26" descr="A qr code on a white background&#10;&#10;Description automatically generated">
              <a:extLst>
                <a:ext uri="{FF2B5EF4-FFF2-40B4-BE49-F238E27FC236}">
                  <a16:creationId xmlns:a16="http://schemas.microsoft.com/office/drawing/2014/main" id="{09613733-247E-1E70-29D4-2CAEE7D8F8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60471" y="7525494"/>
              <a:ext cx="935233" cy="935233"/>
            </a:xfrm>
            <a:prstGeom prst="rect">
              <a:avLst/>
            </a:prstGeom>
          </p:spPr>
        </p:pic>
        <p:sp>
          <p:nvSpPr>
            <p:cNvPr id="28" name="Speech Bubble: Rectangle with Corners Rounded 27">
              <a:extLst>
                <a:ext uri="{FF2B5EF4-FFF2-40B4-BE49-F238E27FC236}">
                  <a16:creationId xmlns:a16="http://schemas.microsoft.com/office/drawing/2014/main" id="{F7CBDAF9-93C0-3730-B6A2-2844014994C9}"/>
                </a:ext>
              </a:extLst>
            </p:cNvPr>
            <p:cNvSpPr/>
            <p:nvPr/>
          </p:nvSpPr>
          <p:spPr>
            <a:xfrm>
              <a:off x="9560471" y="7240970"/>
              <a:ext cx="893876"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NZ" sz="1400" dirty="0"/>
                <a:t>English</a:t>
              </a:r>
            </a:p>
          </p:txBody>
        </p:sp>
      </p:grpSp>
      <p:grpSp>
        <p:nvGrpSpPr>
          <p:cNvPr id="23" name="Group 22">
            <a:extLst>
              <a:ext uri="{FF2B5EF4-FFF2-40B4-BE49-F238E27FC236}">
                <a16:creationId xmlns:a16="http://schemas.microsoft.com/office/drawing/2014/main" id="{4317676E-0205-CB82-31A9-F7116408B539}"/>
              </a:ext>
            </a:extLst>
          </p:cNvPr>
          <p:cNvGrpSpPr/>
          <p:nvPr/>
        </p:nvGrpSpPr>
        <p:grpSpPr>
          <a:xfrm>
            <a:off x="10711731" y="7240970"/>
            <a:ext cx="935233" cy="1232961"/>
            <a:chOff x="10711731" y="7240970"/>
            <a:chExt cx="935233" cy="1232961"/>
          </a:xfrm>
        </p:grpSpPr>
        <p:sp>
          <p:nvSpPr>
            <p:cNvPr id="14" name="Speech Bubble: Rectangle with Corners Rounded 13">
              <a:extLst>
                <a:ext uri="{FF2B5EF4-FFF2-40B4-BE49-F238E27FC236}">
                  <a16:creationId xmlns:a16="http://schemas.microsoft.com/office/drawing/2014/main" id="{4E792182-065A-AA3D-A3ED-6EC7DC72E796}"/>
                </a:ext>
              </a:extLst>
            </p:cNvPr>
            <p:cNvSpPr/>
            <p:nvPr/>
          </p:nvSpPr>
          <p:spPr>
            <a:xfrm>
              <a:off x="10740732" y="7240970"/>
              <a:ext cx="893875"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zh-CN" altLang="en-US" sz="1400" dirty="0"/>
                <a:t>中文</a:t>
              </a:r>
              <a:endParaRPr lang="en-NZ" sz="1400" dirty="0"/>
            </a:p>
          </p:txBody>
        </p:sp>
        <p:pic>
          <p:nvPicPr>
            <p:cNvPr id="13" name="Picture 12" descr="A qr code on a white background&#10;&#10;Description automatically generated">
              <a:extLst>
                <a:ext uri="{FF2B5EF4-FFF2-40B4-BE49-F238E27FC236}">
                  <a16:creationId xmlns:a16="http://schemas.microsoft.com/office/drawing/2014/main" id="{3916D27E-A3B1-3281-A6CB-A11CE67B4A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11731" y="7538698"/>
              <a:ext cx="935233" cy="935233"/>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A165623-34FF-489C-8487-16FE56101470}">
  <ds:schemaRefs>
    <ds:schemaRef ds:uri="http://purl.org/dc/dcmitype/"/>
    <ds:schemaRef ds:uri="http://www.w3.org/XML/1998/namespace"/>
    <ds:schemaRef ds:uri="http://schemas.microsoft.com/office/2006/documentManagement/types"/>
    <ds:schemaRef ds:uri="http://purl.org/dc/terms/"/>
    <ds:schemaRef ds:uri="http://schemas.microsoft.com/office/2006/metadata/properties"/>
    <ds:schemaRef ds:uri="http://purl.org/dc/elements/1.1/"/>
    <ds:schemaRef ds:uri="c2d9cb71-a9ca-481f-99f2-00284961d3fc"/>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3.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Office%20Theme</Template>
  <TotalTime>99814</TotalTime>
  <Words>1438</Words>
  <Application>Microsoft Office PowerPoint</Application>
  <PresentationFormat>Custom</PresentationFormat>
  <Paragraphs>117</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3279</cp:revision>
  <cp:lastPrinted>2024-03-21T22:22:40Z</cp:lastPrinted>
  <dcterms:created xsi:type="dcterms:W3CDTF">2016-04-12T21:55:00Z</dcterms:created>
  <dcterms:modified xsi:type="dcterms:W3CDTF">2024-03-21T22:22:42Z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