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907939-F0ED-4603-B9C8-E638C8B99A5D}" v="9" dt="2024-01-18T21:41:00.761"/>
  </p1510:revLst>
</p1510:revInfo>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70" d="100"/>
          <a:sy n="70" d="100"/>
        </p:scale>
        <p:origin x="72" y="234"/>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Yeh" userId="ced442c3-c9e4-4325-8a3e-f4f2cd5f09e8" providerId="ADAL" clId="{E93DD7BE-AC56-4C9A-AC4B-4A21FBC1BA74}"/>
    <pc:docChg chg="modSld">
      <pc:chgData name="David Yeh" userId="ced442c3-c9e4-4325-8a3e-f4f2cd5f09e8" providerId="ADAL" clId="{E93DD7BE-AC56-4C9A-AC4B-4A21FBC1BA74}" dt="2024-01-16T23:07:30.743" v="8" actId="20577"/>
      <pc:docMkLst>
        <pc:docMk/>
      </pc:docMkLst>
      <pc:sldChg chg="modSp mod">
        <pc:chgData name="David Yeh" userId="ced442c3-c9e4-4325-8a3e-f4f2cd5f09e8" providerId="ADAL" clId="{E93DD7BE-AC56-4C9A-AC4B-4A21FBC1BA74}" dt="2024-01-16T23:07:30.743" v="8" actId="20577"/>
        <pc:sldMkLst>
          <pc:docMk/>
          <pc:sldMk cId="0" sldId="257"/>
        </pc:sldMkLst>
        <pc:spChg chg="mod">
          <ac:chgData name="David Yeh" userId="ced442c3-c9e4-4325-8a3e-f4f2cd5f09e8" providerId="ADAL" clId="{E93DD7BE-AC56-4C9A-AC4B-4A21FBC1BA74}" dt="2024-01-16T23:07:30.743" v="8" actId="20577"/>
          <ac:spMkLst>
            <pc:docMk/>
            <pc:sldMk cId="0" sldId="257"/>
            <ac:spMk id="22" creationId="{10CACB0A-3F9C-45FF-97B3-6895DBA013AD}"/>
          </ac:spMkLst>
        </pc:spChg>
      </pc:sldChg>
    </pc:docChg>
  </pc:docChgLst>
  <pc:docChgLst>
    <pc:chgData name="Wendy Liu" userId="555135d3-8375-474e-9499-bef597c17be0" providerId="ADAL" clId="{48907939-F0ED-4603-B9C8-E638C8B99A5D}"/>
    <pc:docChg chg="modSld">
      <pc:chgData name="Wendy Liu" userId="555135d3-8375-474e-9499-bef597c17be0" providerId="ADAL" clId="{48907939-F0ED-4603-B9C8-E638C8B99A5D}" dt="2024-01-18T21:54:07.005" v="408" actId="20577"/>
      <pc:docMkLst>
        <pc:docMk/>
      </pc:docMkLst>
      <pc:sldChg chg="addSp delSp modSp mod">
        <pc:chgData name="Wendy Liu" userId="555135d3-8375-474e-9499-bef597c17be0" providerId="ADAL" clId="{48907939-F0ED-4603-B9C8-E638C8B99A5D}" dt="2024-01-18T21:43:15.079" v="174" actId="20577"/>
        <pc:sldMkLst>
          <pc:docMk/>
          <pc:sldMk cId="0" sldId="256"/>
        </pc:sldMkLst>
        <pc:spChg chg="mod">
          <ac:chgData name="Wendy Liu" userId="555135d3-8375-474e-9499-bef597c17be0" providerId="ADAL" clId="{48907939-F0ED-4603-B9C8-E638C8B99A5D}" dt="2024-01-18T21:39:14.604" v="152" actId="20577"/>
          <ac:spMkLst>
            <pc:docMk/>
            <pc:sldMk cId="0" sldId="256"/>
            <ac:spMk id="5" creationId="{00000000-0000-0000-0000-000000000000}"/>
          </ac:spMkLst>
        </pc:spChg>
        <pc:spChg chg="mod">
          <ac:chgData name="Wendy Liu" userId="555135d3-8375-474e-9499-bef597c17be0" providerId="ADAL" clId="{48907939-F0ED-4603-B9C8-E638C8B99A5D}" dt="2024-01-18T21:30:15.334" v="30" actId="14100"/>
          <ac:spMkLst>
            <pc:docMk/>
            <pc:sldMk cId="0" sldId="256"/>
            <ac:spMk id="12" creationId="{370CD447-7D6C-3C55-E1AD-B7322810CD72}"/>
          </ac:spMkLst>
        </pc:spChg>
        <pc:spChg chg="mod">
          <ac:chgData name="Wendy Liu" userId="555135d3-8375-474e-9499-bef597c17be0" providerId="ADAL" clId="{48907939-F0ED-4603-B9C8-E638C8B99A5D}" dt="2024-01-18T21:33:32.130" v="50" actId="115"/>
          <ac:spMkLst>
            <pc:docMk/>
            <pc:sldMk cId="0" sldId="256"/>
            <ac:spMk id="14" creationId="{DAFF46FC-EF4B-1D26-C4DC-6A9DA7727DCC}"/>
          </ac:spMkLst>
        </pc:spChg>
        <pc:spChg chg="mod">
          <ac:chgData name="Wendy Liu" userId="555135d3-8375-474e-9499-bef597c17be0" providerId="ADAL" clId="{48907939-F0ED-4603-B9C8-E638C8B99A5D}" dt="2024-01-18T21:43:15.079" v="174" actId="20577"/>
          <ac:spMkLst>
            <pc:docMk/>
            <pc:sldMk cId="0" sldId="256"/>
            <ac:spMk id="21" creationId="{4BD818F6-9F5E-3408-67E5-3D111FA357A8}"/>
          </ac:spMkLst>
        </pc:spChg>
        <pc:graphicFrameChg chg="mod modGraphic">
          <ac:chgData name="Wendy Liu" userId="555135d3-8375-474e-9499-bef597c17be0" providerId="ADAL" clId="{48907939-F0ED-4603-B9C8-E638C8B99A5D}" dt="2024-01-18T21:38:29.032" v="122" actId="14100"/>
          <ac:graphicFrameMkLst>
            <pc:docMk/>
            <pc:sldMk cId="0" sldId="256"/>
            <ac:graphicFrameMk id="8" creationId="{F29F8119-11A9-8562-994E-2DE097339E6F}"/>
          </ac:graphicFrameMkLst>
        </pc:graphicFrameChg>
        <pc:picChg chg="add mod">
          <ac:chgData name="Wendy Liu" userId="555135d3-8375-474e-9499-bef597c17be0" providerId="ADAL" clId="{48907939-F0ED-4603-B9C8-E638C8B99A5D}" dt="2024-01-18T21:30:08.228" v="29" actId="14100"/>
          <ac:picMkLst>
            <pc:docMk/>
            <pc:sldMk cId="0" sldId="256"/>
            <ac:picMk id="2" creationId="{4BBEED19-737E-1FFA-6181-4CD6C1FA5929}"/>
          </ac:picMkLst>
        </pc:picChg>
        <pc:picChg chg="del">
          <ac:chgData name="Wendy Liu" userId="555135d3-8375-474e-9499-bef597c17be0" providerId="ADAL" clId="{48907939-F0ED-4603-B9C8-E638C8B99A5D}" dt="2024-01-18T21:20:24.421" v="0" actId="478"/>
          <ac:picMkLst>
            <pc:docMk/>
            <pc:sldMk cId="0" sldId="256"/>
            <ac:picMk id="1026" creationId="{E1E0EDD2-4C04-B1A8-756C-025CD2194D5D}"/>
          </ac:picMkLst>
        </pc:picChg>
      </pc:sldChg>
      <pc:sldChg chg="modSp mod">
        <pc:chgData name="Wendy Liu" userId="555135d3-8375-474e-9499-bef597c17be0" providerId="ADAL" clId="{48907939-F0ED-4603-B9C8-E638C8B99A5D}" dt="2024-01-18T21:54:07.005" v="408" actId="20577"/>
        <pc:sldMkLst>
          <pc:docMk/>
          <pc:sldMk cId="0" sldId="257"/>
        </pc:sldMkLst>
        <pc:spChg chg="mod">
          <ac:chgData name="Wendy Liu" userId="555135d3-8375-474e-9499-bef597c17be0" providerId="ADAL" clId="{48907939-F0ED-4603-B9C8-E638C8B99A5D}" dt="2024-01-18T21:44:49.134" v="179" actId="14100"/>
          <ac:spMkLst>
            <pc:docMk/>
            <pc:sldMk cId="0" sldId="257"/>
            <ac:spMk id="2" creationId="{F49023FC-A1E3-BC55-058A-34C4022773A2}"/>
          </ac:spMkLst>
        </pc:spChg>
        <pc:spChg chg="mod">
          <ac:chgData name="Wendy Liu" userId="555135d3-8375-474e-9499-bef597c17be0" providerId="ADAL" clId="{48907939-F0ED-4603-B9C8-E638C8B99A5D}" dt="2024-01-18T21:45:03.687" v="181" actId="14100"/>
          <ac:spMkLst>
            <pc:docMk/>
            <pc:sldMk cId="0" sldId="257"/>
            <ac:spMk id="3" creationId="{53BF6292-ADA8-066B-C6E1-EE175D0B0E8E}"/>
          </ac:spMkLst>
        </pc:spChg>
        <pc:spChg chg="mod">
          <ac:chgData name="Wendy Liu" userId="555135d3-8375-474e-9499-bef597c17be0" providerId="ADAL" clId="{48907939-F0ED-4603-B9C8-E638C8B99A5D}" dt="2024-01-18T21:54:07.005" v="408" actId="20577"/>
          <ac:spMkLst>
            <pc:docMk/>
            <pc:sldMk cId="0" sldId="257"/>
            <ac:spMk id="8" creationId="{85D82B32-0E7D-043F-B3C7-B997995E33A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15/03/2024</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15/03/2024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15/03/2024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15/03/2024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15/03/2024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15/03/2024</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15/03/2024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15/03/2024</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15/03/2024</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15/03/2024</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15/03/2024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15/03/2024</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15/03/2024</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Blessing in Disguised </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Genesis 22:1-14</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a:t>
            </a:r>
            <a:r>
              <a:rPr lang="en-US" altLang="zh-CN" sz="2200" b="1" dirty="0">
                <a:solidFill>
                  <a:schemeClr val="tx1"/>
                </a:solidFill>
              </a:rPr>
              <a:t>Pastor David</a:t>
            </a:r>
          </a:p>
          <a:p>
            <a:pPr marL="0" indent="0" algn="ctr">
              <a:buNone/>
            </a:pP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17 M</a:t>
            </a:r>
            <a:r>
              <a:rPr lang="en-US" altLang="zh-CN" sz="2400" b="1" i="0" u="none" strike="noStrike" kern="1200" cap="none" spc="0" baseline="0" dirty="0">
                <a:solidFill>
                  <a:srgbClr val="000000"/>
                </a:solidFill>
                <a:uFillTx/>
                <a:latin typeface="Calibri" panose="020F0502020204030204"/>
              </a:rPr>
              <a:t>arch</a:t>
            </a:r>
            <a:r>
              <a:rPr lang="en-US" sz="2400" b="1" i="0" u="none" strike="noStrike" kern="1200" cap="none" spc="0" baseline="0" dirty="0">
                <a:solidFill>
                  <a:srgbClr val="000000"/>
                </a:solidFill>
                <a:uFillTx/>
                <a:latin typeface="Calibri" panose="020F0502020204030204"/>
              </a:rPr>
              <a:t> 2024</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701702" y="374871"/>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55981" y="6796865"/>
            <a:ext cx="5913166" cy="1785104"/>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 Genesis 22:1-5 </a:t>
            </a:r>
            <a:r>
              <a:rPr lang="en-US" altLang="zh-CN" sz="1400" dirty="0"/>
              <a:t>1</a:t>
            </a:r>
            <a:r>
              <a:rPr lang="en-US" altLang="zh-CN" sz="1400" b="1" dirty="0"/>
              <a:t> </a:t>
            </a:r>
            <a:r>
              <a:rPr lang="en-US" sz="1200" dirty="0"/>
              <a:t>Some time later God tested Abraham. He said to him, “Abraham!” “Here I am,” he replied. 2 Then God said, “Take your son, your only son, whom you love—Isaac—and go to the region of Moriah. Sacrifice him there as a burnt offering on a mountain I will show you.” 3 Early the next morning Abraham got up and loaded his donkey. He took with him two of his servants and his son Isaac. When he had cut enough wood for the burnt offering, he set out for the place God had told him about. 4 On the third day Abraham looked up and saw the place in the distance. 5 He said to his servants, “Stay here with the donkey while I and the boy go over there. We will worship and then we will come back to you.”</a:t>
            </a: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2813963728"/>
              </p:ext>
            </p:extLst>
          </p:nvPr>
        </p:nvGraphicFramePr>
        <p:xfrm>
          <a:off x="4237220" y="3311511"/>
          <a:ext cx="2117209" cy="3264792"/>
        </p:xfrm>
        <a:graphic>
          <a:graphicData uri="http://schemas.openxmlformats.org/drawingml/2006/table">
            <a:tbl>
              <a:tblPr/>
              <a:tblGrid>
                <a:gridCol w="1138402">
                  <a:extLst>
                    <a:ext uri="{9D8B030D-6E8A-4147-A177-3AD203B41FA5}">
                      <a16:colId xmlns:a16="http://schemas.microsoft.com/office/drawing/2014/main" val="2098118127"/>
                    </a:ext>
                  </a:extLst>
                </a:gridCol>
                <a:gridCol w="978807">
                  <a:extLst>
                    <a:ext uri="{9D8B030D-6E8A-4147-A177-3AD203B41FA5}">
                      <a16:colId xmlns:a16="http://schemas.microsoft.com/office/drawing/2014/main" val="588163276"/>
                    </a:ext>
                  </a:extLst>
                </a:gridCol>
              </a:tblGrid>
              <a:tr h="349099">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64466">
                <a:tc>
                  <a:txBody>
                    <a:bodyPr/>
                    <a:lstStyle/>
                    <a:p>
                      <a:pPr algn="l"/>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770,000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427726">
                <a:tc>
                  <a:txBody>
                    <a:bodyPr/>
                    <a:lstStyle/>
                    <a:p>
                      <a:pPr algn="l"/>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787,000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310185">
                <a:tc>
                  <a:txBody>
                    <a:bodyPr/>
                    <a:lstStyle/>
                    <a:p>
                      <a:pPr algn="l"/>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t>Arabic</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64466">
                <a:tc>
                  <a:txBody>
                    <a:bodyPr/>
                    <a:lstStyle/>
                    <a:p>
                      <a:pPr algn="l"/>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 Islam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427726">
                <a:tc>
                  <a:txBody>
                    <a:bodyPr/>
                    <a:lstStyle/>
                    <a:p>
                      <a:pPr algn="l"/>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NZ" sz="1200" b="0" i="0" dirty="0">
                          <a:effectLst/>
                        </a:rPr>
                        <a:t>Translation Started</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64466">
                <a:tc>
                  <a:txBody>
                    <a:bodyPr/>
                    <a:lstStyle/>
                    <a:p>
                      <a:pPr algn="l"/>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64466">
                <a:tc>
                  <a:txBody>
                    <a:bodyPr/>
                    <a:lstStyle/>
                    <a:p>
                      <a:pPr algn="l"/>
                      <a:r>
                        <a:rPr lang="en-NZ" sz="1200" b="0" i="0" dirty="0">
                          <a:effectLst/>
                        </a:rPr>
                        <a:t>Jesus Film: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427726">
                <a:tc>
                  <a:txBody>
                    <a:bodyPr/>
                    <a:lstStyle/>
                    <a:p>
                      <a:pPr algn="l"/>
                      <a:r>
                        <a:rPr lang="en-NZ" sz="1200" b="0" i="0" dirty="0">
                          <a:effectLst/>
                        </a:rPr>
                        <a:t>Audio Recordings: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64466">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20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2" name="TextBox 11">
            <a:extLst>
              <a:ext uri="{FF2B5EF4-FFF2-40B4-BE49-F238E27FC236}">
                <a16:creationId xmlns:a16="http://schemas.microsoft.com/office/drawing/2014/main" id="{370CD447-7D6C-3C55-E1AD-B7322810CD72}"/>
              </a:ext>
            </a:extLst>
          </p:cNvPr>
          <p:cNvSpPr txBox="1"/>
          <p:nvPr/>
        </p:nvSpPr>
        <p:spPr>
          <a:xfrm>
            <a:off x="155981" y="370184"/>
            <a:ext cx="2475939" cy="3077766"/>
          </a:xfrm>
          <a:prstGeom prst="rect">
            <a:avLst/>
          </a:prstGeom>
          <a:noFill/>
        </p:spPr>
        <p:txBody>
          <a:bodyPr wrap="square">
            <a:spAutoFit/>
          </a:bodyPr>
          <a:lstStyle/>
          <a:p>
            <a:pPr algn="l"/>
            <a:r>
              <a:rPr lang="en-US" altLang="zh-CN" sz="1400" b="1" dirty="0">
                <a:effectLst/>
              </a:rPr>
              <a:t>Bahraini Arab in Bahrain</a:t>
            </a:r>
          </a:p>
          <a:p>
            <a:pPr algn="l"/>
            <a:endParaRPr lang="en-US" altLang="zh-CN" sz="1200" dirty="0">
              <a:effectLst/>
            </a:endParaRPr>
          </a:p>
          <a:p>
            <a:pPr algn="l"/>
            <a:r>
              <a:rPr lang="en-US" altLang="zh-CN" sz="1200" dirty="0">
                <a:effectLst/>
              </a:rPr>
              <a:t>Bahrain is the smallest Arab state, being an island country in the Persian Gulf. Its strategic location has brought rule and influence from the Assyrians, Babylonians, Greeks, Persians and finally the Arabs, under whom the island became Muslim. Until Bahrain adopted Islam in 629 AD, it was a center for Nestorian Christianity. Oil was discovered in 1932 and has brought rapid modernization to Bahrain.</a:t>
            </a:r>
          </a:p>
          <a:p>
            <a:pPr algn="l"/>
            <a:endParaRPr lang="en-US" altLang="zh-CN" sz="1200" dirty="0">
              <a:effectLst/>
            </a:endParaRPr>
          </a:p>
          <a:p>
            <a:pPr algn="l"/>
            <a:r>
              <a:rPr lang="en-US" altLang="zh-CN" sz="1200" b="1" u="sng" dirty="0">
                <a:effectLst/>
              </a:rPr>
              <a:t>Ministry Obstacles</a:t>
            </a:r>
          </a:p>
        </p:txBody>
      </p:sp>
      <p:pic>
        <p:nvPicPr>
          <p:cNvPr id="2" name="Picture 2" descr="Map of Arab, Bahraini in Bahrain">
            <a:extLst>
              <a:ext uri="{FF2B5EF4-FFF2-40B4-BE49-F238E27FC236}">
                <a16:creationId xmlns:a16="http://schemas.microsoft.com/office/drawing/2014/main" id="{0B00B915-BE99-9564-9FF6-5EDC628952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33879" y="729068"/>
            <a:ext cx="3586727" cy="25824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55ADA5C5-9413-70FB-688D-32FC8FFD61EB}"/>
              </a:ext>
            </a:extLst>
          </p:cNvPr>
          <p:cNvSpPr txBox="1"/>
          <p:nvPr/>
        </p:nvSpPr>
        <p:spPr>
          <a:xfrm>
            <a:off x="155981" y="3346028"/>
            <a:ext cx="4081239" cy="3416320"/>
          </a:xfrm>
          <a:prstGeom prst="rect">
            <a:avLst/>
          </a:prstGeom>
          <a:noFill/>
        </p:spPr>
        <p:txBody>
          <a:bodyPr wrap="square">
            <a:spAutoFit/>
          </a:bodyPr>
          <a:lstStyle/>
          <a:p>
            <a:pPr algn="l"/>
            <a:r>
              <a:rPr lang="en-US" altLang="zh-CN" sz="1200" dirty="0">
                <a:effectLst/>
              </a:rPr>
              <a:t>Wealth often stands as an obstacle to faith in Christ since it blunts the sense of need.</a:t>
            </a:r>
          </a:p>
          <a:p>
            <a:pPr algn="l"/>
            <a:endParaRPr lang="en-US" altLang="zh-CN" sz="1200" dirty="0">
              <a:effectLst/>
            </a:endParaRPr>
          </a:p>
          <a:p>
            <a:pPr algn="l"/>
            <a:r>
              <a:rPr lang="en-US" altLang="zh-CN" sz="1200" b="1" u="sng" dirty="0">
                <a:effectLst/>
              </a:rPr>
              <a:t>Outreach Ideas</a:t>
            </a:r>
            <a:r>
              <a:rPr lang="en-NZ" altLang="zh-CN" sz="1200" b="1" u="sng" dirty="0"/>
              <a:t>:</a:t>
            </a:r>
            <a:r>
              <a:rPr lang="zh-CN" altLang="en-US" sz="1200" b="1" u="sng" dirty="0"/>
              <a:t> </a:t>
            </a:r>
            <a:r>
              <a:rPr lang="en-US" altLang="zh-CN" sz="1200" dirty="0">
                <a:effectLst/>
              </a:rPr>
              <a:t>Bahrain is quite accessible to gospel radio, television, internet, etc. Pray that the hearts of the people would be open to hear and receive.</a:t>
            </a:r>
          </a:p>
          <a:p>
            <a:pPr algn="l"/>
            <a:endParaRPr lang="en-US" altLang="zh-CN" sz="1200" dirty="0">
              <a:effectLst/>
            </a:endParaRPr>
          </a:p>
          <a:p>
            <a:pPr algn="l"/>
            <a:r>
              <a:rPr lang="en-US" altLang="zh-CN" sz="1200" b="1" u="sng" dirty="0">
                <a:effectLst/>
              </a:rPr>
              <a:t>Scripture Focus: </a:t>
            </a:r>
            <a:r>
              <a:rPr lang="en-US" altLang="zh-CN" sz="1200" dirty="0">
                <a:effectLst/>
              </a:rPr>
              <a:t>"The LORD sits enthroned over the flood; the LORD sits enthroned as king forever."  Psalm 29:10</a:t>
            </a:r>
          </a:p>
          <a:p>
            <a:pPr algn="l"/>
            <a:endParaRPr lang="en-US" altLang="zh-CN" sz="1200" dirty="0">
              <a:effectLst/>
            </a:endParaRPr>
          </a:p>
          <a:p>
            <a:pPr algn="l"/>
            <a:r>
              <a:rPr lang="en-US" altLang="zh-CN" sz="1200" b="1" u="sng" dirty="0">
                <a:effectLst/>
              </a:rPr>
              <a:t>Prayer Focus: </a:t>
            </a:r>
            <a:r>
              <a:rPr lang="en-US" altLang="zh-CN" sz="1200" dirty="0">
                <a:effectLst/>
              </a:rPr>
              <a:t>Pray for the few followers of Christ among the Bahraini Arabs to fellowship together and be united in love around truth. May they be filled to the measure of all the fullness of God. Pray the Bahrainis would use their wealth wisely to help improve the living conditions of the poor. Pray for a spiritual hunger that would lead them to the cross. Pray for believers to take Christ to Bahraini Arabs. Pray for an unstoppable movement to Christ among Bahraini Arabs.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latin typeface="DengXian" panose="02010600030101010101" pitchFamily="2" charset="-122"/>
                <a:ea typeface="Yu Gothic" panose="020B0400000000000000" charset="-128"/>
              </a:rPr>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694140"/>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Pray for the church and brothers and sisters, may the Holy Spirit lead us to grow together in love and knowledge, take root in the Rock of Christ downward, and bear the fruit of the Holy Spirit. </a:t>
            </a:r>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r>
              <a:rPr lang="en-NZ" altLang="zh-CN" sz="1200" dirty="0"/>
              <a:t>P</a:t>
            </a:r>
            <a:r>
              <a:rPr lang="en-US" altLang="zh-CN" sz="1200" dirty="0"/>
              <a:t>ray for Ming, Kevin, Joyce and Shuping for their therapies. May God heal them and give them strength.</a:t>
            </a:r>
            <a:endParaRPr lang="en-NZ" altLang="zh-CN" sz="1200" dirty="0"/>
          </a:p>
          <a:p>
            <a:pPr marL="171450" lvl="0" indent="-171450" algn="just" defTabSz="457200">
              <a:buFont typeface="Arial" panose="020B0604020202020204" pitchFamily="34" charset="0"/>
              <a:buChar char="•"/>
              <a:defRPr sz="1800" b="0" i="0" u="none" strike="noStrike" kern="0" cap="none" spc="0" baseline="0">
                <a:solidFill>
                  <a:srgbClr val="000000"/>
                </a:solidFill>
                <a:uFillTx/>
              </a:defRPr>
            </a:pPr>
            <a:endParaRPr lang="en-NZ" altLang="zh-CN" sz="1200" dirty="0"/>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endParaRPr lang="en-NZ" sz="1200" dirty="0">
                <a:highlight>
                  <a:srgbClr val="FFFF00"/>
                </a:highlight>
              </a:endParaRPr>
            </a:p>
            <a:p>
              <a:pPr algn="just">
                <a:spcBef>
                  <a:spcPts val="600"/>
                </a:spcBef>
              </a:pPr>
              <a:r>
                <a:rPr lang="en-NZ" altLang="zh-CN" sz="1200" dirty="0"/>
                <a:t>17</a:t>
              </a:r>
              <a:r>
                <a:rPr lang="en-NZ" altLang="zh-CN" sz="1200" baseline="30000" dirty="0"/>
                <a:t>th</a:t>
              </a:r>
              <a:r>
                <a:rPr lang="en-NZ" altLang="zh-CN" sz="1200" dirty="0"/>
                <a:t> March </a:t>
              </a:r>
              <a:r>
                <a:rPr lang="en-NZ" altLang="zh-CN" sz="1200" b="1" dirty="0"/>
                <a:t>(T</a:t>
              </a:r>
              <a:r>
                <a:rPr lang="en-US" altLang="zh-CN" sz="1200" b="1" dirty="0" err="1"/>
                <a:t>onight</a:t>
              </a:r>
              <a:r>
                <a:rPr lang="en-NZ" altLang="zh-CN" sz="1200" b="1" dirty="0"/>
                <a:t>)</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a:t>
              </a:r>
              <a:r>
                <a:rPr lang="en-US" altLang="zh-CN" sz="1200" dirty="0"/>
                <a:t>each month </a:t>
              </a:r>
              <a:r>
                <a:rPr lang="en-NZ" sz="1200" dirty="0"/>
                <a:t>7:30pm </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1120" y="7196943"/>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16" name="Rectangle: Rounded Corners 15">
            <a:extLst>
              <a:ext uri="{FF2B5EF4-FFF2-40B4-BE49-F238E27FC236}">
                <a16:creationId xmlns:a16="http://schemas.microsoft.com/office/drawing/2014/main" id="{829D60E5-7067-0BF1-4DBF-86F762F13E72}"/>
              </a:ext>
            </a:extLst>
          </p:cNvPr>
          <p:cNvSpPr/>
          <p:nvPr/>
        </p:nvSpPr>
        <p:spPr>
          <a:xfrm>
            <a:off x="6373109" y="5206220"/>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Healing </a:t>
            </a:r>
            <a:r>
              <a:rPr lang="en-US" altLang="zh-CN" sz="1400" b="1" u="sng" dirty="0" err="1">
                <a:solidFill>
                  <a:schemeClr val="tx1"/>
                </a:solidFill>
              </a:rPr>
              <a:t>Tramua</a:t>
            </a:r>
            <a:r>
              <a:rPr lang="en-US" altLang="zh-CN" sz="1400" b="1" u="sng" dirty="0">
                <a:solidFill>
                  <a:schemeClr val="tx1"/>
                </a:solidFill>
              </a:rPr>
              <a:t> Series</a:t>
            </a:r>
          </a:p>
          <a:p>
            <a:pPr algn="ctr"/>
            <a:endParaRPr lang="en-US" altLang="zh-CN" sz="500" dirty="0">
              <a:solidFill>
                <a:schemeClr val="tx1"/>
              </a:solidFill>
            </a:endParaRPr>
          </a:p>
          <a:p>
            <a:pPr algn="ctr"/>
            <a:r>
              <a:rPr lang="en-US" altLang="zh-CN" sz="1200" dirty="0">
                <a:solidFill>
                  <a:schemeClr val="tx1"/>
                </a:solidFill>
              </a:rPr>
              <a:t>Starting from 27 Mar, 12 weeks, </a:t>
            </a:r>
          </a:p>
          <a:p>
            <a:pPr algn="ctr"/>
            <a:r>
              <a:rPr lang="en-US" altLang="zh-CN" sz="1200" dirty="0">
                <a:solidFill>
                  <a:schemeClr val="tx1"/>
                </a:solidFill>
              </a:rPr>
              <a:t>Every Wednesday 10 -1pm,</a:t>
            </a:r>
          </a:p>
          <a:p>
            <a:pPr algn="ctr"/>
            <a:r>
              <a:rPr lang="en-US" altLang="zh-CN" sz="1200" dirty="0">
                <a:solidFill>
                  <a:schemeClr val="tx1"/>
                </a:solidFill>
              </a:rPr>
              <a:t>@ church lounge</a:t>
            </a:r>
          </a:p>
        </p:txBody>
      </p:sp>
      <p:sp>
        <p:nvSpPr>
          <p:cNvPr id="3" name="Rectangle: Rounded Corners 2">
            <a:extLst>
              <a:ext uri="{FF2B5EF4-FFF2-40B4-BE49-F238E27FC236}">
                <a16:creationId xmlns:a16="http://schemas.microsoft.com/office/drawing/2014/main" id="{01AA6B63-A8A9-25C6-EF2F-590F6049FF94}"/>
              </a:ext>
            </a:extLst>
          </p:cNvPr>
          <p:cNvSpPr/>
          <p:nvPr/>
        </p:nvSpPr>
        <p:spPr>
          <a:xfrm>
            <a:off x="6373109" y="3924920"/>
            <a:ext cx="2628825" cy="1064882"/>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Ushers &amp; Greeters &amp; Tea Team</a:t>
            </a:r>
          </a:p>
          <a:p>
            <a:pPr algn="ctr"/>
            <a:r>
              <a:rPr lang="en-US" altLang="zh-CN" sz="1400" b="1" u="sng" dirty="0">
                <a:solidFill>
                  <a:schemeClr val="tx1"/>
                </a:solidFill>
              </a:rPr>
              <a:t>Training postpone to 14 April after the service @ lounge</a:t>
            </a:r>
          </a:p>
        </p:txBody>
      </p:sp>
      <p:sp>
        <p:nvSpPr>
          <p:cNvPr id="2" name="Rectangle: Rounded Corners 1">
            <a:extLst>
              <a:ext uri="{FF2B5EF4-FFF2-40B4-BE49-F238E27FC236}">
                <a16:creationId xmlns:a16="http://schemas.microsoft.com/office/drawing/2014/main" id="{E2622867-D142-69C6-4504-2F3C6DB0DDFC}"/>
              </a:ext>
            </a:extLst>
          </p:cNvPr>
          <p:cNvSpPr/>
          <p:nvPr/>
        </p:nvSpPr>
        <p:spPr>
          <a:xfrm>
            <a:off x="6373109" y="2743781"/>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Shared Lunch </a:t>
            </a:r>
          </a:p>
          <a:p>
            <a:pPr algn="ctr"/>
            <a:endParaRPr lang="en-US" altLang="zh-CN" sz="500" dirty="0">
              <a:solidFill>
                <a:schemeClr val="tx1"/>
              </a:solidFill>
            </a:endParaRPr>
          </a:p>
          <a:p>
            <a:pPr algn="ctr"/>
            <a:r>
              <a:rPr lang="en-US" altLang="zh-CN" sz="1200" dirty="0">
                <a:solidFill>
                  <a:schemeClr val="tx1"/>
                </a:solidFill>
              </a:rPr>
              <a:t>31 Mar(Easter Sunday),</a:t>
            </a:r>
          </a:p>
          <a:p>
            <a:pPr algn="ctr"/>
            <a:r>
              <a:rPr lang="en-US" altLang="zh-CN" sz="1200" dirty="0">
                <a:solidFill>
                  <a:schemeClr val="tx1"/>
                </a:solidFill>
              </a:rPr>
              <a:t>after the service,</a:t>
            </a:r>
          </a:p>
          <a:p>
            <a:pPr algn="ctr"/>
            <a:r>
              <a:rPr lang="en-US" altLang="zh-CN" sz="1200" dirty="0">
                <a:solidFill>
                  <a:schemeClr val="tx1"/>
                </a:solidFill>
              </a:rPr>
              <a:t>Please bring a dish to share</a:t>
            </a:r>
          </a:p>
        </p:txBody>
      </p:sp>
      <p:sp>
        <p:nvSpPr>
          <p:cNvPr id="8" name="Rectangle: Rounded Corners 7">
            <a:extLst>
              <a:ext uri="{FF2B5EF4-FFF2-40B4-BE49-F238E27FC236}">
                <a16:creationId xmlns:a16="http://schemas.microsoft.com/office/drawing/2014/main" id="{BD5289B1-DA19-7A3B-5C7E-05B77D43B037}"/>
              </a:ext>
            </a:extLst>
          </p:cNvPr>
          <p:cNvSpPr/>
          <p:nvPr/>
        </p:nvSpPr>
        <p:spPr>
          <a:xfrm>
            <a:off x="6373109" y="6438227"/>
            <a:ext cx="2628825" cy="100763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Easter Hope Project</a:t>
            </a:r>
          </a:p>
          <a:p>
            <a:pPr algn="ctr"/>
            <a:endParaRPr lang="en-US" altLang="zh-CN" sz="500" dirty="0">
              <a:solidFill>
                <a:schemeClr val="tx1"/>
              </a:solidFill>
            </a:endParaRPr>
          </a:p>
          <a:p>
            <a:pPr algn="ctr"/>
            <a:r>
              <a:rPr lang="en-US" altLang="zh-CN" sz="1200" dirty="0">
                <a:solidFill>
                  <a:schemeClr val="tx1"/>
                </a:solidFill>
              </a:rPr>
              <a:t> Need Volunteers for Book distribution in Northshore,  please see Rachel for more details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165623-34FF-489C-8487-16FE56101470}">
  <ds:schemaRefs>
    <ds:schemaRef ds:uri="http://schemas.microsoft.com/office/infopath/2007/PartnerControls"/>
    <ds:schemaRef ds:uri="http://schemas.openxmlformats.org/package/2006/metadata/core-properties"/>
    <ds:schemaRef ds:uri="http://purl.org/dc/elements/1.1/"/>
    <ds:schemaRef ds:uri="http://purl.org/dc/terms/"/>
    <ds:schemaRef ds:uri="http://purl.org/dc/dcmitype/"/>
    <ds:schemaRef ds:uri="http://schemas.microsoft.com/office/2006/metadata/properties"/>
    <ds:schemaRef ds:uri="http://schemas.microsoft.com/office/2006/documentManagement/types"/>
    <ds:schemaRef ds:uri="c2d9cb71-a9ca-481f-99f2-00284961d3fc"/>
    <ds:schemaRef ds:uri="http://www.w3.org/XML/1998/namespace"/>
  </ds:schemaRefs>
</ds:datastoreItem>
</file>

<file path=customXml/itemProps2.xml><?xml version="1.0" encoding="utf-8"?>
<ds:datastoreItem xmlns:ds="http://schemas.openxmlformats.org/officeDocument/2006/customXml" ds:itemID="{4ABF8288-8C98-4D28-8021-499E32BCE447}">
  <ds:schemaRefs>
    <ds:schemaRef ds:uri="http://schemas.microsoft.com/sharepoint/v3/contenttype/forms"/>
  </ds:schemaRefs>
</ds:datastoreItem>
</file>

<file path=customXml/itemProps3.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Office%20Theme</Template>
  <TotalTime>99687</TotalTime>
  <Words>1319</Words>
  <Application>Microsoft Office PowerPoint</Application>
  <PresentationFormat>Custom</PresentationFormat>
  <Paragraphs>109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3269</cp:revision>
  <cp:lastPrinted>2024-02-22T21:09:05Z</cp:lastPrinted>
  <dcterms:created xsi:type="dcterms:W3CDTF">2016-04-12T21:55:00Z</dcterms:created>
  <dcterms:modified xsi:type="dcterms:W3CDTF">2024-03-14T22:09:46Z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