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p:scale>
          <a:sx n="80" d="100"/>
          <a:sy n="80" d="100"/>
        </p:scale>
        <p:origin x="2526" y="300"/>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26/01/2024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26/01/2024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26/01/2024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26/01/2024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26/01/2024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26/01/2024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26/01/2024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26/01/2024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26/01/2024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26/01/2024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26/01/2024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26/01/2024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26/01/2024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Drawing Closer to God (1)</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2 Timothy 3:16-17 </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David</a:t>
            </a: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a:t>
            </a:r>
            <a:r>
              <a:rPr lang="en-US" sz="2400" b="1" dirty="0">
                <a:solidFill>
                  <a:srgbClr val="000000"/>
                </a:solidFill>
                <a:latin typeface="Calibri" panose="020F0502020204030204"/>
              </a:rPr>
              <a:t>28</a:t>
            </a:r>
            <a:r>
              <a:rPr lang="en-US" sz="2400" b="1" i="0" u="none" strike="noStrike" kern="1200" cap="none" spc="0" baseline="0" dirty="0">
                <a:solidFill>
                  <a:srgbClr val="000000"/>
                </a:solidFill>
                <a:uFillTx/>
                <a:latin typeface="Calibri" panose="020F0502020204030204"/>
              </a:rPr>
              <a:t> January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759346" y="353512"/>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28906" y="6655481"/>
            <a:ext cx="5991700" cy="1938992"/>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 </a:t>
            </a:r>
            <a:endParaRPr lang="en-US" sz="500" dirty="0">
              <a:solidFill>
                <a:srgbClr val="000000"/>
              </a:solidFill>
            </a:endParaRPr>
          </a:p>
          <a:p>
            <a:pPr algn="just">
              <a:defRPr sz="1800" b="0" i="0" u="none" strike="noStrike" kern="0" cap="none" spc="0" baseline="0">
                <a:solidFill>
                  <a:srgbClr val="000000"/>
                </a:solidFill>
                <a:uFillTx/>
              </a:defRPr>
            </a:pPr>
            <a:endParaRPr lang="en-NZ" sz="500" dirty="0"/>
          </a:p>
          <a:p>
            <a:pPr algn="just">
              <a:defRPr sz="1800" b="0" i="0" u="none" strike="noStrike" kern="0" cap="none" spc="0" baseline="0">
                <a:solidFill>
                  <a:srgbClr val="000000"/>
                </a:solidFill>
                <a:uFillTx/>
              </a:defRPr>
            </a:pPr>
            <a:r>
              <a:rPr lang="en-NZ" sz="1200" b="1" dirty="0"/>
              <a:t>2 Timothy 3:16-17: </a:t>
            </a:r>
            <a:r>
              <a:rPr lang="en-US" sz="1200" dirty="0"/>
              <a:t>All Scripture is God-breathed and is useful for teaching, rebuking, correcting and training in righteousness, 17 so that the servant of God may be thoroughly equipped for every good work.</a:t>
            </a:r>
            <a:endParaRPr lang="en-NZ" sz="1200" dirty="0"/>
          </a:p>
          <a:p>
            <a:pPr algn="just">
              <a:defRPr sz="1800" b="0" i="0" u="none" strike="noStrike" kern="0" cap="none" spc="0" baseline="0">
                <a:solidFill>
                  <a:srgbClr val="000000"/>
                </a:solidFill>
                <a:uFillTx/>
              </a:defRPr>
            </a:pPr>
            <a:r>
              <a:rPr lang="en-US" sz="1200" b="1" dirty="0"/>
              <a:t>1 Thessalonians 5:16-18: </a:t>
            </a:r>
            <a:r>
              <a:rPr lang="en-US" sz="1200" dirty="0"/>
              <a:t>Rejoice always, 17 pray continually, 18 give thanks in all circumstances; for this is God’s will for you in Christ Jesus.</a:t>
            </a:r>
          </a:p>
          <a:p>
            <a:pPr algn="just">
              <a:defRPr sz="1800" b="0" i="0" u="none" strike="noStrike" kern="0" cap="none" spc="0" baseline="0">
                <a:solidFill>
                  <a:srgbClr val="000000"/>
                </a:solidFill>
                <a:uFillTx/>
              </a:defRPr>
            </a:pPr>
            <a:r>
              <a:rPr lang="en-US" sz="1200" b="1" dirty="0"/>
              <a:t>Proverbs 21:5: </a:t>
            </a:r>
            <a:r>
              <a:rPr lang="en-US" sz="1200" dirty="0"/>
              <a:t>The plans of the diligent lead to profit as surely as haste leads to poverty.</a:t>
            </a:r>
          </a:p>
          <a:p>
            <a:pPr algn="just">
              <a:defRPr sz="1800" b="0" i="0" u="none" strike="noStrike" kern="0" cap="none" spc="0" baseline="0">
                <a:solidFill>
                  <a:srgbClr val="000000"/>
                </a:solidFill>
                <a:uFillTx/>
              </a:defRPr>
            </a:pPr>
            <a:r>
              <a:rPr lang="en-US" sz="1200" b="1" dirty="0"/>
              <a:t>Ephesians 5:15-16: </a:t>
            </a:r>
            <a:r>
              <a:rPr lang="en-US" sz="1200" dirty="0"/>
              <a:t>Be very careful, then, how you live—not as unwise but as wise, 16 making the most of every opportunity, because the days are evil.</a:t>
            </a:r>
            <a:endParaRPr lang="en-US" sz="500" dirty="0"/>
          </a:p>
          <a:p>
            <a:pPr algn="just">
              <a:defRPr sz="1800" b="0" i="0" u="none" strike="noStrike" kern="0" cap="none" spc="0" baseline="0">
                <a:solidFill>
                  <a:srgbClr val="000000"/>
                </a:solidFill>
                <a:uFillTx/>
              </a:defRPr>
            </a:pPr>
            <a:endParaRPr lang="en-US" sz="500" dirty="0"/>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709220801"/>
              </p:ext>
            </p:extLst>
          </p:nvPr>
        </p:nvGraphicFramePr>
        <p:xfrm>
          <a:off x="4244107" y="3281438"/>
          <a:ext cx="2114031" cy="3249574"/>
        </p:xfrm>
        <a:graphic>
          <a:graphicData uri="http://schemas.openxmlformats.org/drawingml/2006/table">
            <a:tbl>
              <a:tblPr/>
              <a:tblGrid>
                <a:gridCol w="1130289">
                  <a:extLst>
                    <a:ext uri="{9D8B030D-6E8A-4147-A177-3AD203B41FA5}">
                      <a16:colId xmlns:a16="http://schemas.microsoft.com/office/drawing/2014/main" val="2098118127"/>
                    </a:ext>
                  </a:extLst>
                </a:gridCol>
                <a:gridCol w="983742">
                  <a:extLst>
                    <a:ext uri="{9D8B030D-6E8A-4147-A177-3AD203B41FA5}">
                      <a16:colId xmlns:a16="http://schemas.microsoft.com/office/drawing/2014/main" val="588163276"/>
                    </a:ext>
                  </a:extLst>
                </a:gridCol>
              </a:tblGrid>
              <a:tr h="254662">
                <a:tc>
                  <a:txBody>
                    <a:bodyPr/>
                    <a:lstStyle/>
                    <a:p>
                      <a:endParaRPr lang="en-NZ" sz="115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NZ" sz="115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07003">
                <a:tc>
                  <a:txBody>
                    <a:bodyPr/>
                    <a:lstStyle/>
                    <a:p>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258,000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381718">
                <a:tc>
                  <a:txBody>
                    <a:bodyPr/>
                    <a:lstStyle/>
                    <a:p>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269,000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381718">
                <a:tc>
                  <a:txBody>
                    <a:bodyPr/>
                    <a:lstStyle/>
                    <a:p>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t>Bajau, </a:t>
                      </a:r>
                    </a:p>
                    <a:p>
                      <a:r>
                        <a:rPr lang="en-US" sz="1200" b="0" i="0" dirty="0"/>
                        <a:t>West Coast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07003">
                <a:tc>
                  <a:txBody>
                    <a:bodyPr/>
                    <a:lstStyle/>
                    <a:p>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381718">
                <a:tc>
                  <a:txBody>
                    <a:bodyPr/>
                    <a:lstStyle/>
                    <a:p>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Translation Needed</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320928">
                <a:tc>
                  <a:txBody>
                    <a:bodyPr/>
                    <a:lstStyle/>
                    <a:p>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07003">
                <a:tc>
                  <a:txBody>
                    <a:bodyPr/>
                    <a:lstStyle/>
                    <a:p>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381718">
                <a:tc>
                  <a:txBody>
                    <a:bodyPr/>
                    <a:lstStyle/>
                    <a:p>
                      <a:r>
                        <a:rPr lang="en-NZ" sz="1200" b="0" i="0">
                          <a:effectLst/>
                        </a:rPr>
                        <a:t>Audio Recordings: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07003">
                <a:tc>
                  <a:txBody>
                    <a:bodyPr/>
                    <a:lstStyle/>
                    <a:p>
                      <a:r>
                        <a:rPr lang="en-NZ" sz="1200" b="0" dirty="0">
                          <a:effectLst/>
                        </a:rPr>
                        <a:t>S</a:t>
                      </a:r>
                      <a:r>
                        <a:rPr lang="en-US" altLang="zh-CN" sz="1200" b="0" dirty="0">
                          <a:effectLst/>
                        </a:rPr>
                        <a:t>tatus</a:t>
                      </a:r>
                      <a:endParaRPr lang="en-NZ" sz="1200" b="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dirty="0">
                          <a:effectLst/>
                        </a:rPr>
                        <a:t>U</a:t>
                      </a:r>
                      <a:r>
                        <a:rPr lang="en-US" altLang="zh-CN" sz="1200" b="0" dirty="0" err="1">
                          <a:effectLst/>
                        </a:rPr>
                        <a:t>nreached</a:t>
                      </a:r>
                      <a:endParaRPr lang="en-NZ" sz="1200" b="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9239604"/>
                  </a:ext>
                </a:extLst>
              </a:tr>
              <a:tr h="199723">
                <a:tc>
                  <a:txBody>
                    <a:bodyPr/>
                    <a:lstStyle/>
                    <a:p>
                      <a:pPr marL="0" algn="l" defTabSz="914400" rtl="0" eaLnBrk="1" latinLnBrk="0" hangingPunct="1"/>
                      <a:endParaRPr lang="en-NZ" sz="115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15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96449" y="447729"/>
            <a:ext cx="2328674" cy="2954655"/>
          </a:xfrm>
          <a:prstGeom prst="rect">
            <a:avLst/>
          </a:prstGeom>
          <a:noFill/>
        </p:spPr>
        <p:txBody>
          <a:bodyPr wrap="square">
            <a:spAutoFit/>
          </a:bodyPr>
          <a:lstStyle/>
          <a:p>
            <a:pPr algn="l"/>
            <a:r>
              <a:rPr lang="en-US" altLang="zh-CN" sz="1400" b="1" dirty="0">
                <a:effectLst/>
              </a:rPr>
              <a:t>West Coast Bajau in Malaysia</a:t>
            </a:r>
          </a:p>
          <a:p>
            <a:pPr algn="l"/>
            <a:endParaRPr lang="en-NZ" altLang="zh-CN" sz="1400" b="1" dirty="0"/>
          </a:p>
          <a:p>
            <a:pPr algn="l"/>
            <a:r>
              <a:rPr lang="en-US" altLang="zh-CN" sz="1200" dirty="0">
                <a:effectLst/>
              </a:rPr>
              <a:t>The West Coast Bajau of Sabah, Malaysia have traditionally been known as sea nomads, dwelling in boats and engaging in maritime trading. While some Bajau continue to derive their livelihood primarily from the sea, others have adopted an agrarian way of life.</a:t>
            </a:r>
          </a:p>
          <a:p>
            <a:pPr algn="l"/>
            <a:endParaRPr lang="en-US" altLang="zh-CN" sz="1200" dirty="0">
              <a:effectLst/>
            </a:endParaRPr>
          </a:p>
          <a:p>
            <a:pPr algn="l"/>
            <a:r>
              <a:rPr lang="en-US" altLang="zh-CN" sz="1200" b="1" u="sng" dirty="0">
                <a:effectLst/>
              </a:rPr>
              <a:t>Ministry Obstacles: </a:t>
            </a:r>
            <a:r>
              <a:rPr lang="en-US" altLang="zh-CN" sz="1200" dirty="0">
                <a:effectLst/>
              </a:rPr>
              <a:t>The Bajau are staunchly faithful to Islam.  They</a:t>
            </a:r>
          </a:p>
        </p:txBody>
      </p:sp>
      <p:sp>
        <p:nvSpPr>
          <p:cNvPr id="10" name="TextBox 9">
            <a:extLst>
              <a:ext uri="{FF2B5EF4-FFF2-40B4-BE49-F238E27FC236}">
                <a16:creationId xmlns:a16="http://schemas.microsoft.com/office/drawing/2014/main" id="{6F3EDDC3-3DA9-68A3-7077-AF99EA74198A}"/>
              </a:ext>
            </a:extLst>
          </p:cNvPr>
          <p:cNvSpPr txBox="1"/>
          <p:nvPr/>
        </p:nvSpPr>
        <p:spPr>
          <a:xfrm>
            <a:off x="109198" y="3267472"/>
            <a:ext cx="4147091" cy="3416320"/>
          </a:xfrm>
          <a:prstGeom prst="rect">
            <a:avLst/>
          </a:prstGeom>
          <a:noFill/>
        </p:spPr>
        <p:txBody>
          <a:bodyPr wrap="square">
            <a:spAutoFit/>
          </a:bodyPr>
          <a:lstStyle/>
          <a:p>
            <a:pPr algn="l"/>
            <a:r>
              <a:rPr lang="en-US" altLang="zh-CN" sz="1200" dirty="0">
                <a:effectLst/>
              </a:rPr>
              <a:t>believe that to be Bajau is to be Muslim. </a:t>
            </a:r>
          </a:p>
          <a:p>
            <a:pPr algn="l"/>
            <a:endParaRPr lang="en-US" altLang="zh-CN" sz="1200" dirty="0"/>
          </a:p>
          <a:p>
            <a:pPr algn="l"/>
            <a:r>
              <a:rPr lang="en-US" altLang="zh-CN" sz="1200" b="1" u="sng" dirty="0">
                <a:effectLst/>
              </a:rPr>
              <a:t>Outreach Ideas</a:t>
            </a:r>
            <a:r>
              <a:rPr lang="en-NZ" altLang="zh-CN" sz="1200" b="1" u="sng" dirty="0"/>
              <a:t>:</a:t>
            </a:r>
            <a:r>
              <a:rPr lang="zh-CN" altLang="en-US" sz="1200" b="1" u="sng" dirty="0"/>
              <a:t> </a:t>
            </a:r>
            <a:r>
              <a:rPr lang="en-US" altLang="zh-CN" sz="1200" dirty="0">
                <a:effectLst/>
              </a:rPr>
              <a:t>Scriptures and Christian resources are not available in their language. A Bajau radio station broadcasts daily, and Christian radio broadcasts could prove effective in reaching them.</a:t>
            </a:r>
          </a:p>
          <a:p>
            <a:pPr algn="l"/>
            <a:endParaRPr lang="en-US" altLang="zh-CN" sz="1200" dirty="0">
              <a:effectLst/>
            </a:endParaRPr>
          </a:p>
          <a:p>
            <a:pPr algn="l"/>
            <a:r>
              <a:rPr lang="en-US" altLang="zh-CN" sz="1200" b="1" u="sng" dirty="0"/>
              <a:t>Scripture Focus</a:t>
            </a:r>
            <a:r>
              <a:rPr lang="en-US" altLang="zh-CN" sz="1200" dirty="0">
                <a:effectLst/>
              </a:rPr>
              <a:t>: "And I will make of you a great nation, and I will bless you and make your name great, so that you will be a blessing. I will bless those who bless you, and him who dishonors you I will curse, and in you all the families of the earth shall be blessed."  Genesis 12:2-3</a:t>
            </a:r>
          </a:p>
          <a:p>
            <a:pPr algn="l"/>
            <a:endParaRPr lang="en-US" altLang="zh-CN" sz="1200" dirty="0">
              <a:effectLst/>
            </a:endParaRPr>
          </a:p>
          <a:p>
            <a:pPr algn="l"/>
            <a:r>
              <a:rPr lang="en-US" altLang="zh-CN" sz="1200" b="1" u="sng" dirty="0">
                <a:effectLst/>
              </a:rPr>
              <a:t>Prayer Focus: </a:t>
            </a:r>
            <a:r>
              <a:rPr lang="en-US" altLang="zh-CN" sz="1200" dirty="0">
                <a:effectLst/>
              </a:rPr>
              <a:t>Pray that followers of Christ in surrounding communities would share the gospel with the Bajau. Pray that the love of Jesus Christ would touch these masters of the sea in such a way that there would be a spontaneous church planting movement.</a:t>
            </a:r>
          </a:p>
        </p:txBody>
      </p:sp>
      <p:pic>
        <p:nvPicPr>
          <p:cNvPr id="1026" name="Picture 2" descr="Map of Bajau, West Coast in Malaysia">
            <a:extLst>
              <a:ext uri="{FF2B5EF4-FFF2-40B4-BE49-F238E27FC236}">
                <a16:creationId xmlns:a16="http://schemas.microsoft.com/office/drawing/2014/main" id="{8C41D3B3-60FF-1D8C-C174-AD8F074F67B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25123" y="720530"/>
            <a:ext cx="3707515" cy="25609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7432804"/>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take root in the Rock of Christ downward, and bear the fruit of the Holy Spirit. </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Please pray for all brothers and sisters who are on vacation overseas. May the Lord keep their journey safe and take care of their health.</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sz="1200" dirty="0"/>
                <a:t>Will resume on February 2024</a:t>
              </a:r>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1120" y="7196943"/>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3" name="Rectangle: Rounded Corners 2">
            <a:extLst>
              <a:ext uri="{FF2B5EF4-FFF2-40B4-BE49-F238E27FC236}">
                <a16:creationId xmlns:a16="http://schemas.microsoft.com/office/drawing/2014/main" id="{53BF6292-ADA8-066B-C6E1-EE175D0B0E8E}"/>
              </a:ext>
            </a:extLst>
          </p:cNvPr>
          <p:cNvSpPr/>
          <p:nvPr/>
        </p:nvSpPr>
        <p:spPr>
          <a:xfrm>
            <a:off x="6370961" y="6140955"/>
            <a:ext cx="2628825" cy="1123651"/>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b="1" u="sng" dirty="0">
                <a:solidFill>
                  <a:schemeClr val="tx1"/>
                </a:solidFill>
              </a:rPr>
              <a:t> Healing Trauma teaching series</a:t>
            </a:r>
          </a:p>
          <a:p>
            <a:pPr algn="ctr"/>
            <a:endParaRPr lang="en-US" altLang="zh-CN" sz="500" dirty="0">
              <a:solidFill>
                <a:schemeClr val="tx1"/>
              </a:solidFill>
            </a:endParaRPr>
          </a:p>
          <a:p>
            <a:pPr algn="ctr"/>
            <a:r>
              <a:rPr lang="en-US" altLang="zh-CN" sz="1200" dirty="0">
                <a:solidFill>
                  <a:schemeClr val="tx1"/>
                </a:solidFill>
              </a:rPr>
              <a:t>From 31 January (8weeks)</a:t>
            </a:r>
            <a:r>
              <a:rPr lang="zh-CN" altLang="en-US" sz="1200" dirty="0">
                <a:solidFill>
                  <a:schemeClr val="tx1"/>
                </a:solidFill>
              </a:rPr>
              <a:t>，</a:t>
            </a:r>
            <a:r>
              <a:rPr lang="en-US" altLang="zh-CN" sz="1200" dirty="0">
                <a:solidFill>
                  <a:schemeClr val="tx1"/>
                </a:solidFill>
              </a:rPr>
              <a:t>each Wednesdays 10am to 1pm &amp; 6:30pm to 9:30pm @church</a:t>
            </a:r>
            <a:r>
              <a:rPr lang="zh-CN" altLang="en-US" sz="1200" dirty="0">
                <a:solidFill>
                  <a:schemeClr val="tx1"/>
                </a:solidFill>
              </a:rPr>
              <a:t>，</a:t>
            </a:r>
            <a:r>
              <a:rPr lang="en-NZ" altLang="zh-CN" sz="1200" dirty="0">
                <a:solidFill>
                  <a:schemeClr val="tx1"/>
                </a:solidFill>
              </a:rPr>
              <a:t>F</a:t>
            </a:r>
            <a:r>
              <a:rPr lang="en-US" altLang="zh-CN" sz="1200" dirty="0" err="1">
                <a:solidFill>
                  <a:schemeClr val="tx1"/>
                </a:solidFill>
              </a:rPr>
              <a:t>ree</a:t>
            </a:r>
            <a:endParaRPr lang="en-US" altLang="zh-CN" sz="1200" dirty="0">
              <a:solidFill>
                <a:schemeClr val="tx1"/>
              </a:solidFill>
            </a:endParaRPr>
          </a:p>
        </p:txBody>
      </p:sp>
      <p:sp>
        <p:nvSpPr>
          <p:cNvPr id="2" name="Rectangle: Rounded Corners 1">
            <a:extLst>
              <a:ext uri="{FF2B5EF4-FFF2-40B4-BE49-F238E27FC236}">
                <a16:creationId xmlns:a16="http://schemas.microsoft.com/office/drawing/2014/main" id="{F49023FC-A1E3-BC55-058A-34C4022773A2}"/>
              </a:ext>
            </a:extLst>
          </p:cNvPr>
          <p:cNvSpPr/>
          <p:nvPr/>
        </p:nvSpPr>
        <p:spPr>
          <a:xfrm>
            <a:off x="6370962" y="7394715"/>
            <a:ext cx="2628825" cy="876843"/>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A</a:t>
            </a:r>
            <a:r>
              <a:rPr lang="en-NZ" altLang="zh-CN" sz="1400" b="1" u="sng" dirty="0" err="1">
                <a:solidFill>
                  <a:schemeClr val="tx1"/>
                </a:solidFill>
              </a:rPr>
              <a:t>ll</a:t>
            </a:r>
            <a:r>
              <a:rPr lang="zh-CN" altLang="en-US" sz="1400" b="1" u="sng" dirty="0">
                <a:solidFill>
                  <a:schemeClr val="tx1"/>
                </a:solidFill>
              </a:rPr>
              <a:t> </a:t>
            </a:r>
            <a:r>
              <a:rPr lang="en-NZ" altLang="zh-CN" sz="1400" b="1" u="sng" dirty="0">
                <a:solidFill>
                  <a:schemeClr val="tx1"/>
                </a:solidFill>
              </a:rPr>
              <a:t>Life</a:t>
            </a:r>
            <a:r>
              <a:rPr lang="zh-CN" altLang="en-US" sz="1400" b="1" u="sng" dirty="0">
                <a:solidFill>
                  <a:schemeClr val="tx1"/>
                </a:solidFill>
              </a:rPr>
              <a:t> </a:t>
            </a:r>
            <a:r>
              <a:rPr lang="en-NZ" altLang="zh-CN" sz="1400" b="1" u="sng" dirty="0">
                <a:solidFill>
                  <a:schemeClr val="tx1"/>
                </a:solidFill>
              </a:rPr>
              <a:t>Group</a:t>
            </a:r>
            <a:r>
              <a:rPr lang="zh-CN" altLang="en-US" sz="1400" b="1" u="sng" dirty="0">
                <a:solidFill>
                  <a:schemeClr val="tx1"/>
                </a:solidFill>
              </a:rPr>
              <a:t> </a:t>
            </a:r>
            <a:r>
              <a:rPr lang="en-NZ" altLang="zh-CN" sz="1400" b="1" u="sng" dirty="0">
                <a:solidFill>
                  <a:schemeClr val="tx1"/>
                </a:solidFill>
              </a:rPr>
              <a:t>&amp; </a:t>
            </a:r>
          </a:p>
          <a:p>
            <a:pPr algn="ctr"/>
            <a:r>
              <a:rPr lang="en-NZ" altLang="zh-CN" sz="1400" b="1" u="sng" dirty="0">
                <a:solidFill>
                  <a:schemeClr val="tx1"/>
                </a:solidFill>
              </a:rPr>
              <a:t>Sunday</a:t>
            </a:r>
            <a:r>
              <a:rPr lang="zh-CN" altLang="en-US" sz="1400" b="1" u="sng" dirty="0">
                <a:solidFill>
                  <a:schemeClr val="tx1"/>
                </a:solidFill>
              </a:rPr>
              <a:t> </a:t>
            </a:r>
            <a:r>
              <a:rPr lang="en-NZ" altLang="zh-CN" sz="1400" b="1" u="sng" dirty="0">
                <a:solidFill>
                  <a:schemeClr val="tx1"/>
                </a:solidFill>
              </a:rPr>
              <a:t>School &amp; Youth </a:t>
            </a:r>
            <a:r>
              <a:rPr lang="en-US" altLang="zh-CN" sz="1400" b="1" u="sng" dirty="0">
                <a:solidFill>
                  <a:schemeClr val="tx1"/>
                </a:solidFill>
              </a:rPr>
              <a:t>will </a:t>
            </a:r>
          </a:p>
          <a:p>
            <a:pPr algn="ctr"/>
            <a:r>
              <a:rPr lang="en-US" altLang="zh-CN" sz="1400" b="1" u="sng" dirty="0">
                <a:solidFill>
                  <a:schemeClr val="tx1"/>
                </a:solidFill>
              </a:rPr>
              <a:t>back to normal in Feb</a:t>
            </a:r>
            <a:r>
              <a:rPr lang="en-NZ" altLang="zh-CN" sz="1400" b="1" u="sng" dirty="0">
                <a:solidFill>
                  <a:schemeClr val="tx1"/>
                </a:solidFill>
              </a:rPr>
              <a:t>  </a:t>
            </a:r>
            <a:r>
              <a:rPr lang="zh-CN" altLang="en-US" sz="1400" b="1" u="sng" dirty="0">
                <a:solidFill>
                  <a:schemeClr val="tx1"/>
                </a:solidFill>
              </a:rPr>
              <a:t> </a:t>
            </a:r>
            <a:endParaRPr lang="en-US" altLang="zh-CN" sz="500" b="1" dirty="0">
              <a:solidFill>
                <a:schemeClr val="tx1"/>
              </a:solidFill>
            </a:endParaRPr>
          </a:p>
          <a:p>
            <a:pPr algn="ctr"/>
            <a:endParaRPr lang="en-US" altLang="zh-CN" sz="500" dirty="0">
              <a:solidFill>
                <a:schemeClr val="tx1"/>
              </a:solidFill>
            </a:endParaRPr>
          </a:p>
        </p:txBody>
      </p:sp>
      <p:sp>
        <p:nvSpPr>
          <p:cNvPr id="8" name="Rectangle: Rounded Corners 7">
            <a:extLst>
              <a:ext uri="{FF2B5EF4-FFF2-40B4-BE49-F238E27FC236}">
                <a16:creationId xmlns:a16="http://schemas.microsoft.com/office/drawing/2014/main" id="{85D82B32-0E7D-043F-B3C7-B997995E33A9}"/>
              </a:ext>
            </a:extLst>
          </p:cNvPr>
          <p:cNvSpPr/>
          <p:nvPr/>
        </p:nvSpPr>
        <p:spPr>
          <a:xfrm>
            <a:off x="6369954" y="4954583"/>
            <a:ext cx="2628825" cy="106756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1200" dirty="0">
              <a:solidFill>
                <a:schemeClr val="tx1"/>
              </a:solidFill>
            </a:endParaRPr>
          </a:p>
          <a:p>
            <a:pPr algn="ctr"/>
            <a:r>
              <a:rPr lang="en-US" altLang="zh-CN" sz="1400" b="1" u="sng" dirty="0">
                <a:solidFill>
                  <a:schemeClr val="tx1"/>
                </a:solidFill>
              </a:rPr>
              <a:t>Chinese Alpha Course </a:t>
            </a:r>
          </a:p>
          <a:p>
            <a:pPr algn="ctr"/>
            <a:r>
              <a:rPr lang="en-US" altLang="zh-CN" sz="1200" dirty="0">
                <a:solidFill>
                  <a:schemeClr val="tx1"/>
                </a:solidFill>
              </a:rPr>
              <a:t>start on Sunday 3 March 2024. </a:t>
            </a:r>
          </a:p>
          <a:p>
            <a:pPr algn="ctr"/>
            <a:r>
              <a:rPr lang="en-US" altLang="zh-CN" sz="1200" dirty="0">
                <a:solidFill>
                  <a:schemeClr val="tx1"/>
                </a:solidFill>
              </a:rPr>
              <a:t>Please contact Frieda or Wendy </a:t>
            </a:r>
          </a:p>
          <a:p>
            <a:pPr algn="ctr"/>
            <a:r>
              <a:rPr lang="en-US" altLang="zh-CN" sz="1200" dirty="0">
                <a:solidFill>
                  <a:schemeClr val="tx1"/>
                </a:solidFill>
              </a:rPr>
              <a:t>021-0265 4800</a:t>
            </a:r>
          </a:p>
          <a:p>
            <a:pPr algn="ctr"/>
            <a:endParaRPr lang="en-US" altLang="zh-CN" sz="1200" dirty="0">
              <a:solidFill>
                <a:schemeClr val="tx1"/>
              </a:solidFill>
            </a:endParaRPr>
          </a:p>
        </p:txBody>
      </p:sp>
      <p:sp>
        <p:nvSpPr>
          <p:cNvPr id="13" name="Rectangle: Rounded Corners 12">
            <a:extLst>
              <a:ext uri="{FF2B5EF4-FFF2-40B4-BE49-F238E27FC236}">
                <a16:creationId xmlns:a16="http://schemas.microsoft.com/office/drawing/2014/main" id="{1C6F821F-2B73-C927-CC0D-6878B822A0E6}"/>
              </a:ext>
            </a:extLst>
          </p:cNvPr>
          <p:cNvSpPr/>
          <p:nvPr/>
        </p:nvSpPr>
        <p:spPr>
          <a:xfrm>
            <a:off x="6370963" y="2618640"/>
            <a:ext cx="2650844" cy="968061"/>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 Baptism</a:t>
            </a:r>
          </a:p>
          <a:p>
            <a:pPr algn="ctr"/>
            <a:endParaRPr lang="en-US" altLang="zh-CN" sz="500" dirty="0">
              <a:solidFill>
                <a:schemeClr val="tx1"/>
              </a:solidFill>
            </a:endParaRPr>
          </a:p>
          <a:p>
            <a:pPr algn="ctr"/>
            <a:r>
              <a:rPr lang="en-US" altLang="zh-CN" sz="1200" dirty="0">
                <a:solidFill>
                  <a:schemeClr val="tx1"/>
                </a:solidFill>
              </a:rPr>
              <a:t>25</a:t>
            </a:r>
            <a:r>
              <a:rPr lang="en-US" altLang="zh-CN" sz="1200" baseline="30000" dirty="0">
                <a:solidFill>
                  <a:schemeClr val="tx1"/>
                </a:solidFill>
              </a:rPr>
              <a:t>th</a:t>
            </a:r>
            <a:r>
              <a:rPr lang="en-US" altLang="zh-CN" sz="1200" dirty="0">
                <a:solidFill>
                  <a:schemeClr val="tx1"/>
                </a:solidFill>
              </a:rPr>
              <a:t>  February </a:t>
            </a:r>
          </a:p>
          <a:p>
            <a:pPr algn="ctr"/>
            <a:r>
              <a:rPr lang="en-US" altLang="zh-CN" sz="1200" dirty="0">
                <a:solidFill>
                  <a:schemeClr val="tx1"/>
                </a:solidFill>
              </a:rPr>
              <a:t>Register with Wendy or church office, </a:t>
            </a:r>
          </a:p>
          <a:p>
            <a:pPr algn="ctr"/>
            <a:r>
              <a:rPr lang="en-US" altLang="zh-CN" sz="1200" dirty="0">
                <a:solidFill>
                  <a:schemeClr val="tx1"/>
                </a:solidFill>
              </a:rPr>
              <a:t>Registration deadline:18</a:t>
            </a:r>
            <a:r>
              <a:rPr lang="en-US" altLang="zh-CN" sz="1200" baseline="30000" dirty="0">
                <a:solidFill>
                  <a:schemeClr val="tx1"/>
                </a:solidFill>
              </a:rPr>
              <a:t>th</a:t>
            </a:r>
            <a:r>
              <a:rPr lang="en-US" altLang="zh-CN" sz="1200" dirty="0">
                <a:solidFill>
                  <a:schemeClr val="tx1"/>
                </a:solidFill>
              </a:rPr>
              <a:t> Feb</a:t>
            </a:r>
          </a:p>
        </p:txBody>
      </p:sp>
      <p:sp>
        <p:nvSpPr>
          <p:cNvPr id="14" name="Rectangle: Rounded Corners 13">
            <a:extLst>
              <a:ext uri="{FF2B5EF4-FFF2-40B4-BE49-F238E27FC236}">
                <a16:creationId xmlns:a16="http://schemas.microsoft.com/office/drawing/2014/main" id="{DAE71866-4F82-86C9-580B-995934AA6181}"/>
              </a:ext>
            </a:extLst>
          </p:cNvPr>
          <p:cNvSpPr/>
          <p:nvPr/>
        </p:nvSpPr>
        <p:spPr>
          <a:xfrm>
            <a:off x="6370961" y="3700536"/>
            <a:ext cx="2650844" cy="1123651"/>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 Church Picnic Day</a:t>
            </a:r>
          </a:p>
          <a:p>
            <a:pPr algn="ctr"/>
            <a:endParaRPr lang="en-US" altLang="zh-CN" sz="500" dirty="0">
              <a:solidFill>
                <a:schemeClr val="tx1"/>
              </a:solidFill>
            </a:endParaRPr>
          </a:p>
          <a:p>
            <a:pPr algn="ctr"/>
            <a:r>
              <a:rPr lang="en-US" altLang="zh-CN" sz="1200" dirty="0">
                <a:solidFill>
                  <a:schemeClr val="tx1"/>
                </a:solidFill>
              </a:rPr>
              <a:t>11</a:t>
            </a:r>
            <a:r>
              <a:rPr lang="en-US" altLang="zh-CN" sz="1200" baseline="30000" dirty="0">
                <a:solidFill>
                  <a:schemeClr val="tx1"/>
                </a:solidFill>
              </a:rPr>
              <a:t>th</a:t>
            </a:r>
            <a:r>
              <a:rPr lang="en-US" altLang="zh-CN" sz="1200" dirty="0">
                <a:solidFill>
                  <a:schemeClr val="tx1"/>
                </a:solidFill>
              </a:rPr>
              <a:t>  February after service,</a:t>
            </a:r>
          </a:p>
          <a:p>
            <a:pPr algn="ctr"/>
            <a:r>
              <a:rPr lang="en-US" altLang="zh-CN" sz="1200" dirty="0">
                <a:solidFill>
                  <a:schemeClr val="tx1"/>
                </a:solidFill>
              </a:rPr>
              <a:t>@Long Bay Regional Park, please prepare your own lunch. It will be postponed if rains.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165623-34FF-489C-8487-16FE56101470}">
  <ds:schemaRefs>
    <ds:schemaRef ds:uri="http://schemas.microsoft.com/office/infopath/2007/PartnerControls"/>
    <ds:schemaRef ds:uri="http://www.w3.org/XML/1998/namespace"/>
    <ds:schemaRef ds:uri="http://schemas.microsoft.com/office/2006/metadata/properties"/>
    <ds:schemaRef ds:uri="http://purl.org/dc/dcmitype/"/>
    <ds:schemaRef ds:uri="http://schemas.microsoft.com/office/2006/documentManagement/types"/>
    <ds:schemaRef ds:uri="http://purl.org/dc/elements/1.1/"/>
    <ds:schemaRef ds:uri="http://schemas.openxmlformats.org/package/2006/metadata/core-properties"/>
    <ds:schemaRef ds:uri="c2d9cb71-a9ca-481f-99f2-00284961d3fc"/>
    <ds:schemaRef ds:uri="http://purl.org/dc/terms/"/>
  </ds:schemaRefs>
</ds:datastoreItem>
</file>

<file path=customXml/itemProps2.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F8288-8C98-4D28-8021-499E32BCE4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Office%20Theme</Template>
  <TotalTime>99125</TotalTime>
  <Words>1314</Words>
  <Application>Microsoft Office PowerPoint</Application>
  <PresentationFormat>Custom</PresentationFormat>
  <Paragraphs>123</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3246</cp:revision>
  <cp:lastPrinted>2023-12-15T00:10:43Z</cp:lastPrinted>
  <dcterms:created xsi:type="dcterms:W3CDTF">2016-04-12T21:55:00Z</dcterms:created>
  <dcterms:modified xsi:type="dcterms:W3CDTF">2024-01-26T00:04:41Z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