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22/03/2024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22/03/2024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david@mairangichurch.org.n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主题：什么是圣餐？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</a:t>
            </a:r>
            <a:r>
              <a:rPr lang="zh-CN" altLang="en-US" sz="8000" b="1" dirty="0">
                <a:latin typeface="+mn-ea"/>
              </a:rPr>
              <a:t>哥林多前书 </a:t>
            </a:r>
            <a:r>
              <a:rPr lang="en-US" altLang="zh-CN" sz="8000" b="1" dirty="0">
                <a:latin typeface="+mn-ea"/>
              </a:rPr>
              <a:t>11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23-33</a:t>
            </a:r>
            <a:r>
              <a:rPr lang="en-NZ" altLang="zh-CN" sz="8000" b="1" dirty="0">
                <a:latin typeface="+mn-ea"/>
              </a:rPr>
              <a:t> </a:t>
            </a:r>
            <a:endParaRPr lang="en-US" altLang="zh-CN" sz="8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3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24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1214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05744" y="6472109"/>
            <a:ext cx="5878972" cy="2154436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哥林多前书 </a:t>
            </a:r>
            <a:r>
              <a:rPr lang="en-US" altLang="zh-CN" sz="1400" b="1" u="sng" dirty="0"/>
              <a:t>11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23-33</a:t>
            </a:r>
            <a:endParaRPr lang="en-NZ" altLang="zh-CN" sz="1200" b="1" u="sng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dirty="0"/>
              <a:t>23</a:t>
            </a:r>
            <a:r>
              <a:rPr lang="zh-CN" altLang="en-US" sz="1200" dirty="0"/>
              <a:t>我当日传给你们的，原是从主领受的，就是主耶稣被卖的那一夜，拿起饼来，</a:t>
            </a:r>
            <a:r>
              <a:rPr lang="en-US" altLang="zh-CN" sz="1200" dirty="0"/>
              <a:t>24</a:t>
            </a:r>
            <a:r>
              <a:rPr lang="zh-CN" altLang="en-US" sz="1200" dirty="0"/>
              <a:t>祝谢了，就擘开，说：这是我的身体，为你们舍（有古卷：擘开）的，你们应当如此行，为的是记念我。</a:t>
            </a:r>
            <a:r>
              <a:rPr lang="en-US" altLang="zh-CN" sz="1200" dirty="0"/>
              <a:t>25</a:t>
            </a:r>
            <a:r>
              <a:rPr lang="zh-CN" altLang="en-US" sz="1200" dirty="0"/>
              <a:t>饭後，也照样拿起杯来，说：这杯是用我的血所立的新约，你们每逢喝的时候，要如此行，为的是记念我。</a:t>
            </a:r>
            <a:r>
              <a:rPr lang="en-US" altLang="zh-CN" sz="1200" dirty="0"/>
              <a:t>26</a:t>
            </a:r>
            <a:r>
              <a:rPr lang="zh-CN" altLang="en-US" sz="1200" dirty="0"/>
              <a:t>你们每逢吃这饼，喝这杯，是表明主的死，直等到他来。</a:t>
            </a:r>
            <a:r>
              <a:rPr lang="en-US" altLang="zh-CN" sz="1200" dirty="0"/>
              <a:t>27</a:t>
            </a:r>
            <a:r>
              <a:rPr lang="zh-CN" altLang="en-US" sz="1200" dirty="0"/>
              <a:t>所以，无论何人，不按理吃主的饼，喝主的杯，就是干犯主的身、主的血了。</a:t>
            </a:r>
            <a:r>
              <a:rPr lang="en-US" altLang="zh-CN" sz="1200" dirty="0"/>
              <a:t>28</a:t>
            </a:r>
            <a:r>
              <a:rPr lang="zh-CN" altLang="en-US" sz="1200" dirty="0"/>
              <a:t>人应当自己省察，然後吃这饼、喝这杯。</a:t>
            </a:r>
            <a:r>
              <a:rPr lang="en-US" altLang="zh-CN" sz="1200" dirty="0"/>
              <a:t>29</a:t>
            </a:r>
            <a:r>
              <a:rPr lang="zh-CN" altLang="en-US" sz="1200" dirty="0"/>
              <a:t>因为人吃喝，若不分辨是主的身体，就是吃喝自己的罪了。</a:t>
            </a:r>
            <a:r>
              <a:rPr lang="en-US" altLang="zh-CN" sz="1200" dirty="0"/>
              <a:t>30</a:t>
            </a:r>
            <a:r>
              <a:rPr lang="zh-CN" altLang="en-US" sz="1200" dirty="0"/>
              <a:t>因此，在你们中间有好些软弱的与患病的，死（原文是睡）的也不少。</a:t>
            </a:r>
            <a:r>
              <a:rPr lang="en-US" altLang="zh-CN" sz="1200" dirty="0"/>
              <a:t>31</a:t>
            </a:r>
            <a:r>
              <a:rPr lang="zh-CN" altLang="en-US" sz="1200" dirty="0"/>
              <a:t>我们若是先分辨自己，就不至於受审。</a:t>
            </a:r>
            <a:r>
              <a:rPr lang="en-US" altLang="zh-CN" sz="1200" dirty="0"/>
              <a:t>32</a:t>
            </a:r>
            <a:r>
              <a:rPr lang="zh-CN" altLang="en-US" sz="1200" dirty="0"/>
              <a:t>我们受审的时候，乃是被主惩治，免得我们和世人一同定罪。</a:t>
            </a:r>
            <a:r>
              <a:rPr lang="en-US" altLang="zh-CN" sz="1200" dirty="0"/>
              <a:t>33</a:t>
            </a:r>
            <a:r>
              <a:rPr lang="zh-CN" altLang="en-US" sz="1200" dirty="0"/>
              <a:t>所以我弟兄们，你们聚会吃的时候，要彼此等待。</a:t>
            </a:r>
            <a:endParaRPr lang="en-NZ" altLang="zh-CN" sz="1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22998"/>
              </p:ext>
            </p:extLst>
          </p:nvPr>
        </p:nvGraphicFramePr>
        <p:xfrm>
          <a:off x="4253745" y="3488010"/>
          <a:ext cx="1730971" cy="2862322"/>
        </p:xfrm>
        <a:graphic>
          <a:graphicData uri="http://schemas.openxmlformats.org/drawingml/2006/table">
            <a:tbl>
              <a:tblPr/>
              <a:tblGrid>
                <a:gridCol w="892327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838644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1,615,000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3,158,500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/>
                        <a:t>Bosnian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399609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完整的圣经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99609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116594" y="453333"/>
            <a:ext cx="230583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1400" b="1" dirty="0">
                <a:effectLst/>
              </a:rPr>
              <a:t>  波斯尼亚客族 在 波斯尼亚 </a:t>
            </a:r>
            <a:r>
              <a:rPr lang="en-US" altLang="zh-CN" sz="1400" b="1" dirty="0">
                <a:effectLst/>
              </a:rPr>
              <a:t>- </a:t>
            </a:r>
            <a:r>
              <a:rPr lang="zh-CN" altLang="en-US" sz="1400" b="1" dirty="0">
                <a:effectLst/>
              </a:rPr>
              <a:t>黑塞哥维那</a:t>
            </a:r>
          </a:p>
          <a:p>
            <a:pPr algn="l"/>
            <a:endParaRPr lang="zh-CN" altLang="en-US" sz="1400" b="1" dirty="0">
              <a:effectLst/>
            </a:endParaRPr>
          </a:p>
          <a:p>
            <a:pPr algn="l"/>
            <a:r>
              <a:rPr lang="zh-CN" altLang="en-US" sz="1200" dirty="0">
                <a:effectLst/>
              </a:rPr>
              <a:t>波斯尼亚人的典型特征是：与波斯尼亚历史区域的联系、对伊斯兰教的传统信仰、共同的文化和语言。种族清洗和种族灭绝的各种事例一旦在他们居住的地区蔓延开来，就会对其人口的领土分布产生巨大影响。由于这部分的原因，在一些国家有大量的波斯尼亚人散居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事工阻礙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多年来，波斯尼亚人受到自称基督徒之人的许多伤害，这一点并不容易克服。</a:t>
            </a:r>
          </a:p>
        </p:txBody>
      </p:sp>
      <p:pic>
        <p:nvPicPr>
          <p:cNvPr id="2" name="Picture 2" descr="Map of Bosniak in Bosnia-Herzegovina">
            <a:extLst>
              <a:ext uri="{FF2B5EF4-FFF2-40B4-BE49-F238E27FC236}">
                <a16:creationId xmlns:a16="http://schemas.microsoft.com/office/drawing/2014/main" id="{978E2419-EE70-B2E0-35AF-D59AB7014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775" y="765630"/>
            <a:ext cx="3461941" cy="258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C9E62D2-BEB4-B363-94B7-D29414EA75D8}"/>
              </a:ext>
            </a:extLst>
          </p:cNvPr>
          <p:cNvSpPr txBox="1"/>
          <p:nvPr/>
        </p:nvSpPr>
        <p:spPr>
          <a:xfrm>
            <a:off x="116594" y="3436996"/>
            <a:ext cx="40717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NZ" altLang="zh-CN" sz="1200" dirty="0"/>
          </a:p>
          <a:p>
            <a:pPr algn="l"/>
            <a:r>
              <a:rPr lang="zh-CN" altLang="en-US" sz="1200" b="1" u="sng" dirty="0">
                <a:effectLst/>
              </a:rPr>
              <a:t>外展创意想法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基督徒需要与波斯尼亚人建立友谊，满足他们身体和物质的需求。</a:t>
            </a:r>
          </a:p>
          <a:p>
            <a:pPr algn="l"/>
            <a:endParaRPr lang="zh-CN" altLang="en-US" sz="1200" dirty="0">
              <a:effectLst/>
            </a:endParaRPr>
          </a:p>
          <a:p>
            <a:r>
              <a:rPr lang="zh-CN" altLang="en-US" sz="1200" b="1" u="sng" dirty="0"/>
              <a:t>经文焦点</a:t>
            </a:r>
            <a:r>
              <a:rPr lang="en-US" altLang="zh-CN" sz="1200" dirty="0"/>
              <a:t>: “</a:t>
            </a:r>
            <a:r>
              <a:rPr lang="zh-CN" altLang="en-US" sz="1200" dirty="0"/>
              <a:t>神啊，我的心切慕你，如鹿切慕溪水。</a:t>
            </a:r>
            <a:r>
              <a:rPr lang="en-US" altLang="zh-CN" sz="1200" dirty="0"/>
              <a:t>"- </a:t>
            </a:r>
            <a:r>
              <a:rPr lang="zh-CN" altLang="en-US" sz="1200" dirty="0"/>
              <a:t>诗篇</a:t>
            </a:r>
            <a:r>
              <a:rPr lang="en-US" altLang="zh-CN" sz="1200" dirty="0"/>
              <a:t>42:1</a:t>
            </a:r>
          </a:p>
          <a:p>
            <a:r>
              <a:rPr lang="en-US" altLang="zh-CN" sz="1200" dirty="0"/>
              <a:t>
</a:t>
            </a:r>
            <a:r>
              <a:rPr lang="zh-CN" altLang="en-US" sz="1200" b="1" u="sng" dirty="0"/>
              <a:t>祷告重点：</a:t>
            </a:r>
            <a:r>
              <a:rPr lang="zh-CN" altLang="en-US" sz="1200" dirty="0"/>
              <a:t>祈祷今日的未得之民群体中，对主有这种渴望！ 波斯尼亚人当中有少数基督徒，求主使他们能够大胆为基督作见证，但又有爱心和技巧。求</a:t>
            </a:r>
            <a:r>
              <a:rPr lang="zh-CN" altLang="en-US" sz="1200" dirty="0">
                <a:effectLst/>
              </a:rPr>
              <a:t>主让他们过圣洁的生活，热心认识和事奉耶稣基督。 求主使波斯尼亚人明白耶稣渴望祝福他们的家庭和社群。 求主使波斯尼亚人渴望更多瞭解</a:t>
            </a:r>
            <a:r>
              <a:rPr lang="en-US" altLang="zh-CN" sz="1200" dirty="0">
                <a:effectLst/>
              </a:rPr>
              <a:t>《</a:t>
            </a:r>
            <a:r>
              <a:rPr lang="zh-CN" altLang="en-US" sz="1200" dirty="0">
                <a:effectLst/>
              </a:rPr>
              <a:t>古兰经</a:t>
            </a:r>
            <a:r>
              <a:rPr lang="en-US" altLang="zh-CN" sz="1200" dirty="0">
                <a:effectLst/>
              </a:rPr>
              <a:t>》</a:t>
            </a:r>
            <a:r>
              <a:rPr lang="zh-CN" altLang="en-US" sz="1200" dirty="0">
                <a:effectLst/>
              </a:rPr>
              <a:t>中提到的耶稣（穆斯林称之为</a:t>
            </a:r>
            <a:r>
              <a:rPr lang="en-US" altLang="zh-CN" sz="1200" dirty="0">
                <a:effectLst/>
              </a:rPr>
              <a:t>Isa al-Masih</a:t>
            </a:r>
            <a:r>
              <a:rPr lang="zh-CN" altLang="en-US" sz="1200" dirty="0">
                <a:effectLst/>
              </a:rPr>
              <a:t>）。 求主打开波斯尼亚人的眼睛，看到耶稣的真实本性，并吸引更多人归向祂。 </a:t>
            </a:r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374616" y="86380"/>
            <a:ext cx="279542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kern="0" dirty="0">
                <a:latin typeface="+mn-ea"/>
              </a:rPr>
              <a:t>各书</a:t>
            </a:r>
            <a:r>
              <a:rPr lang="en-NZ" altLang="zh-CN" sz="1000" b="1" kern="0" dirty="0">
                <a:latin typeface="+mn-ea"/>
              </a:rPr>
              <a:t>5:16</a:t>
            </a:r>
            <a:r>
              <a:rPr lang="zh-CN" altLang="en-US" sz="1000" b="1" kern="0" dirty="0">
                <a:latin typeface="+mn-ea"/>
              </a:rPr>
              <a:t>下</a:t>
            </a:r>
            <a:endParaRPr lang="en-NZ" sz="1200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kern="0" dirty="0">
              <a:cs typeface="Arial" panose="020B0604020202020204" pitchFamily="34" charset="0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8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8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zh-CN" altLang="en-US" sz="1200" b="1" dirty="0"/>
            </a:br>
            <a:r>
              <a:rPr lang="zh-CN" altLang="en-US" sz="1200" dirty="0"/>
              <a:t>每周六 上午</a:t>
            </a:r>
            <a:r>
              <a:rPr lang="en-US" altLang="zh-CN" sz="1200" dirty="0"/>
              <a:t>10.00 – 12.00 </a:t>
            </a:r>
            <a:br>
              <a:rPr lang="en-US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endParaRPr lang="en-NZ" altLang="zh-CN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7</a:t>
              </a:r>
              <a:r>
                <a:rPr lang="zh-CN" altLang="en-US" sz="1100" dirty="0"/>
                <a:t>日，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21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164530" y="5260358"/>
            <a:ext cx="2635178" cy="107044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创伤治愈系列课程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27</a:t>
            </a:r>
            <a:r>
              <a:rPr lang="zh-CN" altLang="en-US" sz="1200" dirty="0">
                <a:solidFill>
                  <a:schemeClr val="tx1"/>
                </a:solidFill>
              </a:rPr>
              <a:t>号开始，连续</a:t>
            </a:r>
            <a:r>
              <a:rPr lang="en-NZ" altLang="zh-CN" sz="1200" dirty="0">
                <a:solidFill>
                  <a:schemeClr val="tx1"/>
                </a:solidFill>
              </a:rPr>
              <a:t>12</a:t>
            </a:r>
            <a:r>
              <a:rPr lang="zh-CN" altLang="en-US" sz="1200" dirty="0">
                <a:solidFill>
                  <a:schemeClr val="tx1"/>
                </a:solidFill>
              </a:rPr>
              <a:t>周，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每周三早上</a:t>
            </a:r>
            <a:r>
              <a:rPr lang="en-NZ" altLang="zh-CN" sz="1200" dirty="0">
                <a:solidFill>
                  <a:schemeClr val="tx1"/>
                </a:solidFill>
              </a:rPr>
              <a:t>10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r>
              <a:rPr lang="en-NZ" altLang="zh-CN" sz="1200" dirty="0">
                <a:solidFill>
                  <a:schemeClr val="tx1"/>
                </a:solidFill>
              </a:rPr>
              <a:t>-</a:t>
            </a:r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点，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在教会举行，请向</a:t>
            </a:r>
            <a:r>
              <a:rPr lang="en-NZ" altLang="zh-CN" sz="1200" dirty="0">
                <a:solidFill>
                  <a:schemeClr val="tx1"/>
                </a:solidFill>
              </a:rPr>
              <a:t>T</a:t>
            </a:r>
            <a:r>
              <a:rPr lang="en-US" altLang="zh-CN" sz="1200" dirty="0" err="1">
                <a:solidFill>
                  <a:schemeClr val="tx1"/>
                </a:solidFill>
              </a:rPr>
              <a:t>rixi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zh-CN" altLang="en-US" sz="1200" dirty="0">
                <a:solidFill>
                  <a:schemeClr val="tx1"/>
                </a:solidFill>
              </a:rPr>
              <a:t>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72998" y="3891540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欢迎组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  <a:r>
              <a:rPr lang="zh-CN" altLang="en-US" sz="1400" b="1" u="sng" dirty="0">
                <a:solidFill>
                  <a:schemeClr val="tx1"/>
                </a:solidFill>
              </a:rPr>
              <a:t>茶点组等培训推迟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至</a:t>
            </a:r>
            <a:r>
              <a:rPr lang="en-NZ" altLang="zh-CN" sz="1400" b="1" u="sng" dirty="0">
                <a:solidFill>
                  <a:schemeClr val="tx1"/>
                </a:solidFill>
              </a:rPr>
              <a:t>4</a:t>
            </a:r>
            <a:r>
              <a:rPr lang="zh-CN" altLang="en-US" sz="1400" b="1" u="sng" dirty="0">
                <a:solidFill>
                  <a:schemeClr val="tx1"/>
                </a:solidFill>
              </a:rPr>
              <a:t>月</a:t>
            </a:r>
            <a:r>
              <a:rPr lang="en-NZ" altLang="zh-CN" sz="1400" b="1" u="sng" dirty="0">
                <a:solidFill>
                  <a:schemeClr val="tx1"/>
                </a:solidFill>
              </a:rPr>
              <a:t>14</a:t>
            </a:r>
            <a:r>
              <a:rPr lang="zh-CN" altLang="en-US" sz="1400" b="1" u="sng" dirty="0">
                <a:solidFill>
                  <a:schemeClr val="tx1"/>
                </a:solidFill>
              </a:rPr>
              <a:t>号崇拜结束后，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在楼上小厅举行</a:t>
            </a:r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9853A0-0652-ED64-148A-19F4003E736A}"/>
              </a:ext>
            </a:extLst>
          </p:cNvPr>
          <p:cNvSpPr/>
          <p:nvPr/>
        </p:nvSpPr>
        <p:spPr>
          <a:xfrm>
            <a:off x="6180593" y="2562308"/>
            <a:ext cx="2635178" cy="107044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复活节聚餐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31</a:t>
            </a:r>
            <a:r>
              <a:rPr lang="zh-CN" altLang="en-US" sz="1200" dirty="0">
                <a:solidFill>
                  <a:schemeClr val="tx1"/>
                </a:solidFill>
              </a:rPr>
              <a:t>日（复活节主日），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崇拜结束后，请带一个点心，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大家互相分享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6AED94-F5C3-136E-6ABC-184112CACEDA}"/>
              </a:ext>
            </a:extLst>
          </p:cNvPr>
          <p:cNvSpPr/>
          <p:nvPr/>
        </p:nvSpPr>
        <p:spPr>
          <a:xfrm>
            <a:off x="6172998" y="6655976"/>
            <a:ext cx="2635177" cy="11648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逾越节晚餐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r>
              <a:rPr lang="en-US" altLang="zh-CN" sz="5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22</a:t>
            </a:r>
            <a:r>
              <a:rPr lang="zh-CN" altLang="en-US" sz="1200" dirty="0">
                <a:solidFill>
                  <a:schemeClr val="tx1"/>
                </a:solidFill>
              </a:rPr>
              <a:t>日（周一）晚上</a:t>
            </a:r>
            <a:r>
              <a:rPr lang="en-NZ" altLang="zh-CN" sz="1200" dirty="0">
                <a:solidFill>
                  <a:schemeClr val="tx1"/>
                </a:solidFill>
              </a:rPr>
              <a:t>6.30</a:t>
            </a:r>
            <a:r>
              <a:rPr lang="zh-CN" altLang="en-US" sz="1200" dirty="0">
                <a:solidFill>
                  <a:schemeClr val="tx1"/>
                </a:solidFill>
              </a:rPr>
              <a:t>，在教会举行，每人</a:t>
            </a:r>
            <a:r>
              <a:rPr lang="en-NZ" altLang="zh-CN" sz="1200" dirty="0">
                <a:solidFill>
                  <a:schemeClr val="tx1"/>
                </a:solidFill>
              </a:rPr>
              <a:t>$30,  </a:t>
            </a:r>
            <a:r>
              <a:rPr lang="zh-CN" altLang="en-US" sz="1200" dirty="0">
                <a:solidFill>
                  <a:schemeClr val="tx1"/>
                </a:solidFill>
              </a:rPr>
              <a:t>共供应</a:t>
            </a:r>
            <a:r>
              <a:rPr lang="en-NZ" altLang="zh-CN" sz="1200" dirty="0">
                <a:solidFill>
                  <a:schemeClr val="tx1"/>
                </a:solidFill>
              </a:rPr>
              <a:t>55</a:t>
            </a:r>
            <a:r>
              <a:rPr lang="zh-CN" altLang="en-US" sz="1200" dirty="0">
                <a:solidFill>
                  <a:schemeClr val="tx1"/>
                </a:solidFill>
              </a:rPr>
              <a:t>位。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请扫教会内粘贴的二维码报名，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报名截止时间为</a:t>
            </a:r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14</a:t>
            </a:r>
            <a:r>
              <a:rPr lang="zh-CN" altLang="en-US" sz="1200" dirty="0">
                <a:solidFill>
                  <a:schemeClr val="tx1"/>
                </a:solidFill>
              </a:rPr>
              <a:t>日。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FED2DC-3BD9-3F6D-24C4-0F3E973F7651}"/>
              </a:ext>
            </a:extLst>
          </p:cNvPr>
          <p:cNvSpPr txBox="1"/>
          <p:nvPr/>
        </p:nvSpPr>
        <p:spPr>
          <a:xfrm>
            <a:off x="9403195" y="2682887"/>
            <a:ext cx="26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B631C-6087-126B-AEDF-CD691A13D7A4}"/>
              </a:ext>
            </a:extLst>
          </p:cNvPr>
          <p:cNvSpPr txBox="1"/>
          <p:nvPr/>
        </p:nvSpPr>
        <p:spPr>
          <a:xfrm>
            <a:off x="9420127" y="6158027"/>
            <a:ext cx="2908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200" i="1" dirty="0"/>
          </a:p>
          <a:p>
            <a:pPr marR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>
                <a:solidFill>
                  <a:srgbClr val="000000"/>
                </a:solidFill>
              </a:rPr>
              <a:t>新朋友信息</a:t>
            </a:r>
            <a:endParaRPr lang="en-US" altLang="zh-CN" sz="1600" b="1" u="sng" kern="0" dirty="0">
              <a:solidFill>
                <a:srgbClr val="000000"/>
              </a:solidFill>
            </a:endParaRPr>
          </a:p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请扫以下二维码，留下您的信息，方便我们联络：</a:t>
            </a:r>
            <a:endParaRPr lang="en-US" altLang="zh-CN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1E7357-4C76-205B-71DF-A2982EA9B0FC}"/>
              </a:ext>
            </a:extLst>
          </p:cNvPr>
          <p:cNvGrpSpPr/>
          <p:nvPr/>
        </p:nvGrpSpPr>
        <p:grpSpPr>
          <a:xfrm>
            <a:off x="9523854" y="7178848"/>
            <a:ext cx="935233" cy="1219757"/>
            <a:chOff x="9560471" y="7240970"/>
            <a:chExt cx="935233" cy="1219757"/>
          </a:xfrm>
        </p:grpSpPr>
        <p:pic>
          <p:nvPicPr>
            <p:cNvPr id="13" name="Picture 12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5DD19EA3-3DD7-5846-718C-F237A53B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0471" y="7525494"/>
              <a:ext cx="935233" cy="935233"/>
            </a:xfrm>
            <a:prstGeom prst="rect">
              <a:avLst/>
            </a:prstGeom>
          </p:spPr>
        </p:pic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5ADE8561-D9A0-8D02-AD0D-7290786C5416}"/>
                </a:ext>
              </a:extLst>
            </p:cNvPr>
            <p:cNvSpPr/>
            <p:nvPr/>
          </p:nvSpPr>
          <p:spPr>
            <a:xfrm>
              <a:off x="9560471" y="7240970"/>
              <a:ext cx="893876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400" dirty="0"/>
                <a:t>English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3A5A05-33D4-EFA3-5BF8-B1E1B0F53918}"/>
              </a:ext>
            </a:extLst>
          </p:cNvPr>
          <p:cNvGrpSpPr/>
          <p:nvPr/>
        </p:nvGrpSpPr>
        <p:grpSpPr>
          <a:xfrm>
            <a:off x="10676105" y="7178848"/>
            <a:ext cx="935233" cy="1232961"/>
            <a:chOff x="10711731" y="7240970"/>
            <a:chExt cx="935233" cy="1232961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5E51F77-A0D1-BA19-98E0-D9FBF0ADE0C7}"/>
                </a:ext>
              </a:extLst>
            </p:cNvPr>
            <p:cNvSpPr/>
            <p:nvPr/>
          </p:nvSpPr>
          <p:spPr>
            <a:xfrm>
              <a:off x="10740732" y="7240970"/>
              <a:ext cx="893875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/>
                <a:t>中文</a:t>
              </a:r>
              <a:endParaRPr lang="en-NZ" sz="1400" dirty="0"/>
            </a:p>
          </p:txBody>
        </p:sp>
        <p:pic>
          <p:nvPicPr>
            <p:cNvPr id="20" name="Picture 1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265C9410-E735-FE20-8CD7-6DFF998DE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731" y="7538698"/>
              <a:ext cx="935233" cy="9352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94285</TotalTime>
  <Words>2201</Words>
  <Application>Microsoft Office PowerPoint</Application>
  <PresentationFormat>Custom</PresentationFormat>
  <Paragraphs>128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2906</cp:revision>
  <cp:lastPrinted>2024-03-15T00:49:22Z</cp:lastPrinted>
  <dcterms:created xsi:type="dcterms:W3CDTF">2016-04-12T21:55:16Z</dcterms:created>
  <dcterms:modified xsi:type="dcterms:W3CDTF">2024-03-21T22:26:21Z</dcterms:modified>
</cp:coreProperties>
</file>