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16/02/2024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16/02/2024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主题：经历上帝的爱（</a:t>
            </a:r>
            <a:r>
              <a:rPr lang="en-US" altLang="zh-CN" sz="8000" b="1" dirty="0">
                <a:latin typeface="+mn-ea"/>
              </a:rPr>
              <a:t>1</a:t>
            </a:r>
            <a:r>
              <a:rPr lang="zh-CN" altLang="en-US" sz="8000" b="1" dirty="0">
                <a:latin typeface="+mn-ea"/>
              </a:rPr>
              <a:t>）</a:t>
            </a:r>
            <a:endParaRPr lang="en-NZ" altLang="zh-CN" sz="8000" b="1" dirty="0">
              <a:highlight>
                <a:srgbClr val="FFFF00"/>
              </a:highlight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 </a:t>
            </a:r>
            <a:r>
              <a:rPr lang="zh-CN" altLang="en-US" sz="8000" b="1" dirty="0">
                <a:latin typeface="+mn-ea"/>
              </a:rPr>
              <a:t>约翰福音</a:t>
            </a:r>
            <a:r>
              <a:rPr lang="en-US" altLang="zh-CN" sz="8000" b="1" dirty="0">
                <a:latin typeface="+mn-ea"/>
              </a:rPr>
              <a:t>3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16 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David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2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18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453848" y="344234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16593" y="7203830"/>
            <a:ext cx="5878972" cy="1292662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约翰福音</a:t>
            </a:r>
            <a:r>
              <a:rPr lang="en-US" altLang="zh-CN" sz="1400" b="1" u="sng" dirty="0"/>
              <a:t>3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16 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400" b="1" u="sng" dirty="0">
              <a:highlight>
                <a:srgbClr val="FFFF00"/>
              </a:highlight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i="0" dirty="0">
                <a:solidFill>
                  <a:srgbClr val="000000"/>
                </a:solidFill>
                <a:effectLst/>
                <a:latin typeface="system-ui"/>
              </a:rPr>
              <a:t>神爱世人，甚至将祂的独生子赐给他们，叫一切信祂的，不至灭亡，反得永生。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CN" altLang="en-US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472839"/>
              </p:ext>
            </p:extLst>
          </p:nvPr>
        </p:nvGraphicFramePr>
        <p:xfrm>
          <a:off x="3940875" y="4355193"/>
          <a:ext cx="2161113" cy="2833694"/>
        </p:xfrm>
        <a:graphic>
          <a:graphicData uri="http://schemas.openxmlformats.org/drawingml/2006/table">
            <a:tbl>
              <a:tblPr/>
              <a:tblGrid>
                <a:gridCol w="1039161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21952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53909">
                <a:tc>
                  <a:txBody>
                    <a:bodyPr/>
                    <a:lstStyle/>
                    <a:p>
                      <a:r>
                        <a:rPr lang="en-NZ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之窗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87348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50" b="0" i="0" dirty="0"/>
                        <a:t>Arabic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b="0" i="0" dirty="0">
                          <a:effectLst/>
                        </a:rPr>
                        <a:t>伊斯兰教</a:t>
                      </a:r>
                      <a:endParaRPr lang="en-NZ" sz="125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需要部分圣经</a:t>
                      </a:r>
                      <a:endParaRPr lang="en-US" altLang="zh-CN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53909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85063" y="495309"/>
            <a:ext cx="3337255" cy="3793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西本贝多因人 在 阿尔及利亚
</a:t>
            </a:r>
            <a:endParaRPr lang="en-NZ" altLang="zh-CN" sz="1400" b="1" dirty="0"/>
          </a:p>
          <a:p>
            <a:r>
              <a:rPr lang="zh-CN" altLang="en-US" sz="1250" dirty="0"/>
              <a:t>自七世纪穆斯林的征服以来，兹班贝都因人以小家族在阿尔及利亚广阔的撒哈拉沙漠中漫游。 他们是一个强大的游牧民族，知道如何在沙漠中为他们的动物寻找水源，并住在以山羊毛编织成的帐篷里。 作为穆斯林，许多人保持每天祈祷五次的日常仪式。 如果他们违反了社会规则，每个氏族都会选择一位酋长来确定他们是否有罪，如果一个人被判有罪，他们会以</a:t>
            </a:r>
            <a:r>
              <a:rPr lang="en-US" altLang="zh-CN" sz="1250" dirty="0"/>
              <a:t>《</a:t>
            </a:r>
            <a:r>
              <a:rPr lang="zh-CN" altLang="en-US" sz="1250" dirty="0"/>
              <a:t>古兰经</a:t>
            </a:r>
            <a:r>
              <a:rPr lang="en-US" altLang="zh-CN" sz="1250" dirty="0"/>
              <a:t>》</a:t>
            </a:r>
            <a:r>
              <a:rPr lang="zh-CN" altLang="en-US" sz="1250" dirty="0"/>
              <a:t>的律法为指导。 他们认为被迫过安定的生活并成为农民是有损尊严的，然而，尤其在他们所在地区变得干燥的情况下，许多兹班贝都因人被迫适应更为固定而不游牧的生活。</a:t>
            </a:r>
            <a:endParaRPr lang="en-NZ" altLang="zh-CN" sz="1250" dirty="0"/>
          </a:p>
          <a:p>
            <a:r>
              <a:rPr lang="zh-CN" altLang="en-US" sz="1250" dirty="0"/>
              <a:t>
</a:t>
            </a:r>
            <a:r>
              <a:rPr lang="zh-CN" altLang="en-US" sz="1250" b="1" u="sng" dirty="0"/>
              <a:t>事工阻碍：</a:t>
            </a:r>
            <a:r>
              <a:rPr lang="zh-CN" altLang="en-US" sz="1250" dirty="0"/>
              <a:t>兹班贝都因人的游牧生活与强烈的独立意识，随着他们的伊斯兰身份而增强，使他们不愿接受外界的想法。</a:t>
            </a:r>
            <a:endParaRPr lang="en-NZ" altLang="zh-CN" sz="1250" dirty="0"/>
          </a:p>
        </p:txBody>
      </p:sp>
      <p:pic>
        <p:nvPicPr>
          <p:cNvPr id="6" name="Picture 2" descr="Map of Bedouin, Ziban in Algeria">
            <a:extLst>
              <a:ext uri="{FF2B5EF4-FFF2-40B4-BE49-F238E27FC236}">
                <a16:creationId xmlns:a16="http://schemas.microsoft.com/office/drawing/2014/main" id="{18370F90-8D01-32BB-E844-3EC9BDFF1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270" y="713566"/>
            <a:ext cx="2729104" cy="355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D15274-AAC2-E3E3-732F-13B0DE89182B}"/>
              </a:ext>
            </a:extLst>
          </p:cNvPr>
          <p:cNvSpPr txBox="1"/>
          <p:nvPr/>
        </p:nvSpPr>
        <p:spPr>
          <a:xfrm>
            <a:off x="85063" y="4324524"/>
            <a:ext cx="3704192" cy="2789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52" b="1" u="sng" dirty="0"/>
              <a:t>外展创意想法：</a:t>
            </a:r>
            <a:r>
              <a:rPr lang="zh-CN" altLang="en-US" sz="1252" dirty="0"/>
              <a:t>委身的基督徒需以兹班贝都因人的哈桑尼亚语，亲切地向他们解释耶稣的生平，向他们展示福音电影</a:t>
            </a:r>
            <a:r>
              <a:rPr lang="en-US" altLang="zh-CN" sz="1252" dirty="0"/>
              <a:t>《</a:t>
            </a:r>
            <a:r>
              <a:rPr lang="zh-CN" altLang="en-US" sz="1252" dirty="0"/>
              <a:t>耶稣传</a:t>
            </a:r>
            <a:r>
              <a:rPr lang="en-US" altLang="zh-CN" sz="1252" dirty="0"/>
              <a:t>》</a:t>
            </a:r>
            <a:r>
              <a:rPr lang="zh-CN" altLang="en-US" sz="1252" dirty="0"/>
              <a:t>，并提供他们根据圣经、录制好的有声福音内容。</a:t>
            </a:r>
            <a:endParaRPr lang="en-NZ" altLang="zh-CN" sz="1252" dirty="0"/>
          </a:p>
          <a:p>
            <a:r>
              <a:rPr lang="zh-CN" altLang="en-US" sz="1252" dirty="0"/>
              <a:t>
</a:t>
            </a:r>
            <a:r>
              <a:rPr lang="zh-CN" altLang="en-US" sz="1252" b="1" u="sng" dirty="0"/>
              <a:t>经文焦点：</a:t>
            </a:r>
            <a:r>
              <a:rPr lang="zh-CN" altLang="en-US" sz="1252" dirty="0"/>
              <a:t>“耶和华啊，愿你因自己的能力显为至高！这样，我们就唱诗，歌颂你的大能。</a:t>
            </a:r>
            <a:r>
              <a:rPr lang="en-US" altLang="zh-CN" sz="1252" dirty="0"/>
              <a:t>”</a:t>
            </a:r>
          </a:p>
          <a:p>
            <a:r>
              <a:rPr lang="en-US" altLang="zh-CN" sz="1252" dirty="0"/>
              <a:t>- </a:t>
            </a:r>
            <a:r>
              <a:rPr lang="zh-CN" altLang="en-US" sz="1252" dirty="0"/>
              <a:t>诗篇</a:t>
            </a:r>
            <a:r>
              <a:rPr lang="en-US" altLang="zh-CN" sz="1252" dirty="0"/>
              <a:t>21</a:t>
            </a:r>
            <a:r>
              <a:rPr lang="zh-CN" altLang="en-US" sz="1252" dirty="0"/>
              <a:t>：</a:t>
            </a:r>
            <a:r>
              <a:rPr lang="en-US" altLang="zh-CN" sz="1252" dirty="0"/>
              <a:t>13</a:t>
            </a:r>
          </a:p>
          <a:p>
            <a:r>
              <a:rPr lang="en-US" altLang="zh-CN" sz="1252" dirty="0"/>
              <a:t>
</a:t>
            </a:r>
            <a:r>
              <a:rPr lang="zh-CN" altLang="en-US" sz="1252" b="1" u="sng" dirty="0"/>
              <a:t>祷告重点：</a:t>
            </a:r>
            <a:r>
              <a:rPr lang="zh-CN" altLang="en-US" sz="1252" dirty="0"/>
              <a:t>祈求这个民族群体的人，当看见主怜憫及救恩的大能举措，便在主里以歌唱及庆祝而喜乐。 祈求主将异梦传送给兹班贝都因人的长老。 也祷告兹班氏族的领袖与个人能被接触，这样他们便可引领同胞归主。</a:t>
            </a:r>
            <a:endParaRPr lang="zh-TW" altLang="en-US" sz="1252" dirty="0"/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2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18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14111" y="7367918"/>
            <a:ext cx="2635178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青少年 </a:t>
            </a:r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CN" altLang="en-US" sz="1400" b="1" u="sng" dirty="0">
                <a:solidFill>
                  <a:schemeClr val="tx1"/>
                </a:solidFill>
              </a:rPr>
              <a:t>复活节营会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r>
              <a:rPr lang="en-NZ" altLang="zh-CN" sz="1200" dirty="0">
                <a:solidFill>
                  <a:schemeClr val="tx1"/>
                </a:solidFill>
              </a:rPr>
              <a:t>-4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号，欢迎奉献，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P</a:t>
            </a:r>
            <a:r>
              <a:rPr lang="en-US" altLang="zh-CN" sz="1200" dirty="0" err="1">
                <a:solidFill>
                  <a:schemeClr val="tx1"/>
                </a:solidFill>
              </a:rPr>
              <a:t>astor</a:t>
            </a:r>
            <a:r>
              <a:rPr lang="en-US" altLang="zh-CN" sz="1200" dirty="0">
                <a:solidFill>
                  <a:schemeClr val="tx1"/>
                </a:solidFill>
              </a:rPr>
              <a:t> Bijoy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214111" y="4936964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龙飘飘诗歌分享会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9</a:t>
            </a:r>
            <a:r>
              <a:rPr lang="zh-CN" altLang="en-US" sz="1200" dirty="0">
                <a:solidFill>
                  <a:schemeClr val="tx1"/>
                </a:solidFill>
              </a:rPr>
              <a:t>号（周六）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：</a:t>
            </a:r>
            <a:r>
              <a:rPr lang="en-NZ" altLang="zh-CN" sz="1200" dirty="0">
                <a:solidFill>
                  <a:schemeClr val="tx1"/>
                </a:solidFill>
              </a:rPr>
              <a:t>30</a:t>
            </a:r>
            <a:r>
              <a:rPr lang="zh-CN" altLang="en-US" sz="1200" dirty="0">
                <a:solidFill>
                  <a:schemeClr val="tx1"/>
                </a:solidFill>
              </a:rPr>
              <a:t>，在本教会举行，入场免费，欢迎邀请朋友一同参加。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ADFC7C-026D-1AF6-3764-179CF642C10A}"/>
              </a:ext>
            </a:extLst>
          </p:cNvPr>
          <p:cNvSpPr/>
          <p:nvPr/>
        </p:nvSpPr>
        <p:spPr>
          <a:xfrm>
            <a:off x="6202471" y="2516711"/>
            <a:ext cx="2601974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教会洗礼定于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25</a:t>
            </a:r>
            <a:r>
              <a:rPr lang="zh-CN" altLang="en-US" sz="1200" dirty="0">
                <a:solidFill>
                  <a:schemeClr val="tx1"/>
                </a:solidFill>
              </a:rPr>
              <a:t>日周日，请向</a:t>
            </a:r>
            <a:r>
              <a:rPr lang="en-US" altLang="zh-CN" sz="1200" dirty="0">
                <a:solidFill>
                  <a:schemeClr val="tx1"/>
                </a:solidFill>
              </a:rPr>
              <a:t>Wendy</a:t>
            </a:r>
            <a:r>
              <a:rPr lang="zh-CN" altLang="en-US" sz="1200" dirty="0">
                <a:solidFill>
                  <a:schemeClr val="tx1"/>
                </a:solidFill>
              </a:rPr>
              <a:t>或教会办公室报名，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报名截止之间：</a:t>
            </a:r>
            <a:r>
              <a:rPr lang="en-NZ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049BBE-7A42-CB9E-5103-0D7BA4E547F5}"/>
              </a:ext>
            </a:extLst>
          </p:cNvPr>
          <p:cNvSpPr/>
          <p:nvPr/>
        </p:nvSpPr>
        <p:spPr>
          <a:xfrm>
            <a:off x="6214111" y="3726837"/>
            <a:ext cx="2602526" cy="103676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中文启发课程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教会中文启发课程将于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日周日开始，报名请联络</a:t>
            </a:r>
            <a:r>
              <a:rPr lang="en-US" altLang="zh-CN" sz="1200" dirty="0">
                <a:solidFill>
                  <a:schemeClr val="tx1"/>
                </a:solidFill>
              </a:rPr>
              <a:t>Frieda</a:t>
            </a:r>
            <a:r>
              <a:rPr lang="zh-CN" altLang="en-US" sz="1200" dirty="0">
                <a:solidFill>
                  <a:schemeClr val="tx1"/>
                </a:solidFill>
              </a:rPr>
              <a:t>，或者</a:t>
            </a:r>
            <a:r>
              <a:rPr lang="en-US" altLang="zh-CN" sz="1200" dirty="0">
                <a:solidFill>
                  <a:schemeClr val="tx1"/>
                </a:solidFill>
              </a:rPr>
              <a:t>Wendy 021-02654800.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A70F138-6B43-C239-412A-26AF7C14C23A}"/>
              </a:ext>
            </a:extLst>
          </p:cNvPr>
          <p:cNvSpPr/>
          <p:nvPr/>
        </p:nvSpPr>
        <p:spPr>
          <a:xfrm>
            <a:off x="6218925" y="6157792"/>
            <a:ext cx="2635178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女子健身小组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日起，每周四晚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7.15-8.30</a:t>
            </a:r>
            <a:r>
              <a:rPr lang="zh-CN" altLang="en-US" sz="1200" dirty="0">
                <a:solidFill>
                  <a:schemeClr val="tx1"/>
                </a:solidFill>
              </a:rPr>
              <a:t>，在教会楼下举行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R</a:t>
            </a:r>
            <a:r>
              <a:rPr lang="en-US" altLang="zh-CN" sz="1200" dirty="0" err="1">
                <a:solidFill>
                  <a:schemeClr val="tx1"/>
                </a:solidFill>
              </a:rPr>
              <a:t>achel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93879</TotalTime>
  <Words>2101</Words>
  <Application>Microsoft Office PowerPoint</Application>
  <PresentationFormat>Custom</PresentationFormat>
  <Paragraphs>125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2887</cp:revision>
  <cp:lastPrinted>2024-02-09T00:42:42Z</cp:lastPrinted>
  <dcterms:created xsi:type="dcterms:W3CDTF">2016-04-12T21:55:16Z</dcterms:created>
  <dcterms:modified xsi:type="dcterms:W3CDTF">2024-02-15T23:15:05Z</dcterms:modified>
</cp:coreProperties>
</file>