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31/05/2024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31/05/2024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6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00271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60708" y="6706595"/>
            <a:ext cx="5878972" cy="1785104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TW" altLang="en-US" sz="1400" b="1" u="sng" dirty="0"/>
              <a:t>彼得前书 </a:t>
            </a:r>
            <a:r>
              <a:rPr lang="en-US" altLang="zh-TW" sz="1400" b="1" u="sng" dirty="0"/>
              <a:t>5</a:t>
            </a:r>
            <a:r>
              <a:rPr lang="zh-TW" altLang="en-US" sz="1400" b="1" u="sng" dirty="0"/>
              <a:t>：</a:t>
            </a:r>
            <a:r>
              <a:rPr lang="en-US" altLang="zh-TW" sz="1400" b="1" u="sng" dirty="0"/>
              <a:t>8-11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400" b="1" u="sng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kern="0" dirty="0">
                <a:solidFill>
                  <a:srgbClr val="000000"/>
                </a:solidFill>
              </a:rPr>
              <a:t>8</a:t>
            </a:r>
            <a:r>
              <a:rPr lang="zh-CN" altLang="en-US" sz="1200" kern="0" dirty="0">
                <a:solidFill>
                  <a:srgbClr val="000000"/>
                </a:solidFill>
              </a:rPr>
              <a:t>务要谨守，儆醒。因为你们的仇敌魔鬼，如同吼叫的狮子，遍地游行，寻找可吞吃的人。</a:t>
            </a:r>
            <a:r>
              <a:rPr lang="en-US" altLang="zh-CN" sz="1200" kern="0" dirty="0">
                <a:solidFill>
                  <a:srgbClr val="000000"/>
                </a:solidFill>
              </a:rPr>
              <a:t>9</a:t>
            </a:r>
            <a:r>
              <a:rPr lang="zh-CN" altLang="en-US" sz="1200" kern="0" dirty="0">
                <a:solidFill>
                  <a:srgbClr val="000000"/>
                </a:solidFill>
              </a:rPr>
              <a:t>你们要用坚固的信心抵挡他，因为知道你们在世上的众弟兄也是经历这样的苦难。</a:t>
            </a:r>
            <a:r>
              <a:rPr lang="en-US" altLang="zh-CN" sz="1200" kern="0" dirty="0">
                <a:solidFill>
                  <a:srgbClr val="000000"/>
                </a:solidFill>
              </a:rPr>
              <a:t>10</a:t>
            </a:r>
            <a:r>
              <a:rPr lang="zh-CN" altLang="en-US" sz="1200" kern="0" dirty="0">
                <a:solidFill>
                  <a:srgbClr val="000000"/>
                </a:solidFill>
              </a:rPr>
              <a:t>那赐诸般恩典的神曾在基督里召你们，得享他永远的荣耀，等你们暂受苦难之後，必要亲自成全你们，坚固你们，赐力量给你们。</a:t>
            </a:r>
            <a:r>
              <a:rPr lang="en-US" altLang="zh-CN" sz="1200" kern="0" dirty="0">
                <a:solidFill>
                  <a:srgbClr val="000000"/>
                </a:solidFill>
              </a:rPr>
              <a:t>11</a:t>
            </a:r>
            <a:r>
              <a:rPr lang="zh-CN" altLang="en-US" sz="1200" kern="0" dirty="0">
                <a:solidFill>
                  <a:srgbClr val="000000"/>
                </a:solidFill>
              </a:rPr>
              <a:t>愿权能归给他，直到永永远远。阿们！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100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1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03333"/>
              </p:ext>
            </p:extLst>
          </p:nvPr>
        </p:nvGraphicFramePr>
        <p:xfrm>
          <a:off x="3560560" y="4085241"/>
          <a:ext cx="2380455" cy="2433977"/>
        </p:xfrm>
        <a:graphic>
          <a:graphicData uri="http://schemas.openxmlformats.org/drawingml/2006/table">
            <a:tbl>
              <a:tblPr/>
              <a:tblGrid>
                <a:gridCol w="1227140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53315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1,165,000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2,435,500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8227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/>
                        <a:t>Mandinka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37942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</a:t>
                      </a:r>
                      <a:endParaRPr lang="en-NZ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圣经翻译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05624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07612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44268" y="476187"/>
            <a:ext cx="3414456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曼丁卡人 在 冈比亚</a:t>
            </a:r>
          </a:p>
          <a:p>
            <a:endParaRPr lang="zh-CN" altLang="en-US" sz="1400" b="1" dirty="0"/>
          </a:p>
          <a:p>
            <a:r>
              <a:rPr lang="zh-CN" altLang="en-US" sz="1200" dirty="0"/>
              <a:t>曼丁卡社会分为三个部分：自由民、工匠和奴隶。虽然自由民曾经只是贵族，但如今他们的阶层包括农民、商人和神职人员。大多数曼丁卡人是农民。曼丁卡村庄由氏族组成，每个氏族共有一个姓。曼丁卡人信奉伊斯兰教，尽管这已经与他们的传统信仰相融合，而且很少人知道这些仪式的意思。有人在清真寺祈祷，然后供奉一只鸡给村里庄的神灵，这并不罕见。</a:t>
            </a:r>
          </a:p>
          <a:p>
            <a:endParaRPr lang="zh-CN" altLang="en-US" sz="1200" dirty="0"/>
          </a:p>
          <a:p>
            <a:r>
              <a:rPr lang="zh-CN" altLang="en-US" sz="1200" dirty="0"/>
              <a:t>事工阻礙</a:t>
            </a:r>
            <a:r>
              <a:rPr lang="en-US" altLang="zh-CN" sz="1200" dirty="0"/>
              <a:t>: </a:t>
            </a:r>
            <a:r>
              <a:rPr lang="zh-CN" altLang="en-US" sz="1200" dirty="0"/>
              <a:t>由于曼丁卡人信奉伊斯兰教，可能会对福音产生抵触。</a:t>
            </a:r>
          </a:p>
          <a:p>
            <a:endParaRPr lang="zh-CN" altLang="en-US" sz="1200" dirty="0"/>
          </a:p>
          <a:p>
            <a:r>
              <a:rPr lang="zh-CN" altLang="en-US" sz="1200" dirty="0"/>
              <a:t>外展创意想法</a:t>
            </a:r>
            <a:r>
              <a:rPr lang="en-US" altLang="zh-CN" sz="1200" dirty="0"/>
              <a:t>: </a:t>
            </a:r>
            <a:r>
              <a:rPr lang="zh-CN" altLang="en-US" sz="1200" dirty="0"/>
              <a:t>由于曼丁卡人对工匠（尤其是铁匠和皮革工人）往往怀有敬畏之心，因此经由艺术进行教育可能有益。曼丁卡人特别喜欢音乐，他们的赞美歌手（</a:t>
            </a:r>
            <a:r>
              <a:rPr lang="en-US" altLang="zh-CN" sz="1200" dirty="0"/>
              <a:t>griots</a:t>
            </a:r>
            <a:r>
              <a:rPr lang="zh-CN" altLang="en-US" sz="1200" dirty="0"/>
              <a:t>）甚至影响了四个西非国家的国歌。文化上合适的福音音乐可以成为极好的传福音工具。</a:t>
            </a:r>
          </a:p>
          <a:p>
            <a:endParaRPr lang="zh-CN" altLang="en-US" sz="1200" dirty="0"/>
          </a:p>
          <a:p>
            <a:r>
              <a:rPr lang="zh-CN" altLang="en-US" sz="1200" dirty="0"/>
              <a:t>经文焦点：</a:t>
            </a:r>
            <a:r>
              <a:rPr lang="en-US" altLang="zh-CN" sz="1200" dirty="0"/>
              <a:t>"</a:t>
            </a:r>
            <a:r>
              <a:rPr lang="zh-CN" altLang="en-US" sz="1200" dirty="0"/>
              <a:t>你 在 我 前 後 环 绕 我 ， 按 手 在 我 身 上 。这 样 的 知 识 奇 妙 ， 是 我 不 能 测 的 ， 至 高 ， 是 我 不 能 及 的 。</a:t>
            </a:r>
            <a:r>
              <a:rPr lang="en-NZ" altLang="zh-CN" sz="1200" dirty="0"/>
              <a:t>” - </a:t>
            </a:r>
            <a:r>
              <a:rPr lang="zh-CN" altLang="en-US" sz="1200" dirty="0"/>
              <a:t>诗篇 </a:t>
            </a:r>
            <a:r>
              <a:rPr lang="en-US" altLang="zh-CN" sz="1200" dirty="0"/>
              <a:t>139:5-6</a:t>
            </a:r>
          </a:p>
          <a:p>
            <a:endParaRPr lang="en-US" altLang="zh-CN" sz="1200" dirty="0"/>
          </a:p>
          <a:p>
            <a:r>
              <a:rPr lang="zh-CN" altLang="en-US" sz="1200" dirty="0"/>
              <a:t>祷告重点</a:t>
            </a:r>
            <a:r>
              <a:rPr lang="en-NZ" altLang="zh-CN" sz="1200" dirty="0"/>
              <a:t>:</a:t>
            </a:r>
            <a:r>
              <a:rPr lang="zh-CN" altLang="en-US" sz="1200" dirty="0"/>
              <a:t>祈祷来自这个未得之民群体中的许多人，将敬畏主的赐福。 求主在冈比亚的曼丁卡人当中建立坚固的教会团体。 为专注于曼丁卡人的宣教士祷告，求主赐给他们属灵的智慧和恩惠。 求主让曼丁卡信徒有胆量和爱心，与家人和邻居分享福音。 </a:t>
            </a:r>
            <a:endParaRPr lang="zh-CN" altLang="en-US" sz="1200" dirty="0">
              <a:effectLst/>
            </a:endParaRPr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FDB84E82-D000-D45E-43EB-0F7C26D4AD72}"/>
              </a:ext>
            </a:extLst>
          </p:cNvPr>
          <p:cNvSpPr txBox="1">
            <a:spLocks/>
          </p:cNvSpPr>
          <p:nvPr/>
        </p:nvSpPr>
        <p:spPr>
          <a:xfrm>
            <a:off x="6847780" y="5178123"/>
            <a:ext cx="5020321" cy="2420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8000" b="1" dirty="0">
                <a:latin typeface="+mn-ea"/>
              </a:rPr>
              <a:t>主题：伟大的修复者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TW" altLang="en-US" sz="80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彼得前书 </a:t>
            </a:r>
            <a:r>
              <a:rPr lang="en-US" altLang="zh-TW" sz="8000" b="1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TW" altLang="en-US" sz="80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8000" b="1" dirty="0">
                <a:latin typeface="DengXian" panose="02010600030101010101" pitchFamily="2" charset="-122"/>
                <a:ea typeface="DengXian" panose="02010600030101010101" pitchFamily="2" charset="-122"/>
              </a:rPr>
              <a:t>8-11</a:t>
            </a:r>
            <a:endParaRPr lang="en-US" altLang="zh-CN" sz="8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Bijoy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1026" name="Picture 2" descr="Map of Mandinka in Gambia">
            <a:extLst>
              <a:ext uri="{FF2B5EF4-FFF2-40B4-BE49-F238E27FC236}">
                <a16:creationId xmlns:a16="http://schemas.microsoft.com/office/drawing/2014/main" id="{AEF7E907-930C-6766-A5F6-CBC60B52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25" y="842264"/>
            <a:ext cx="2232275" cy="318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                      </a:t>
            </a:r>
            <a:r>
              <a:rPr lang="en-NZ" altLang="zh-CN" sz="1200" dirty="0"/>
              <a:t>Joanne Sham:</a:t>
            </a:r>
            <a:r>
              <a:rPr lang="es-ES" sz="1200" dirty="0">
                <a:hlinkClick r:id="rId3"/>
              </a:rPr>
              <a:t> office@mairangichurch.org.nz</a:t>
            </a:r>
            <a:endParaRPr lang="en-NZ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374616" y="86380"/>
            <a:ext cx="27954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kern="0" dirty="0">
                <a:latin typeface="+mn-ea"/>
              </a:rPr>
              <a:t>各书</a:t>
            </a:r>
            <a:r>
              <a:rPr lang="en-NZ" altLang="zh-CN" sz="1000" b="1" kern="0" dirty="0">
                <a:latin typeface="+mn-ea"/>
              </a:rPr>
              <a:t>5:16</a:t>
            </a:r>
            <a:r>
              <a:rPr lang="zh-CN" altLang="en-US" sz="1000" b="1" kern="0" dirty="0">
                <a:latin typeface="+mn-ea"/>
              </a:rPr>
              <a:t>下</a:t>
            </a:r>
            <a:endParaRPr lang="en-NZ" sz="1200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请在教会的祷告墙上留下你的代祷事项，蒙应允的祷告或者见证。记得今天起在这一周中为墙上的代祷事项祷告。</a:t>
            </a:r>
            <a:endParaRPr lang="en-NZ" altLang="zh-CN" sz="1200" kern="0" dirty="0">
              <a:cs typeface="Arial" panose="020B0604020202020204" pitchFamily="34" charset="0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8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>
                <a:solidFill>
                  <a:srgbClr val="000000"/>
                </a:solidFill>
              </a:rPr>
              <a:t> 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8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zh-CN" altLang="en-US" sz="1200" b="1" dirty="0"/>
            </a:br>
            <a:r>
              <a:rPr lang="zh-CN" altLang="en-US" sz="1200" dirty="0"/>
              <a:t>每周六 上午</a:t>
            </a:r>
            <a:r>
              <a:rPr lang="en-US" altLang="zh-CN" sz="1200" dirty="0"/>
              <a:t>10.00 – 12.00 </a:t>
            </a:r>
            <a:br>
              <a:rPr lang="en-US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endParaRPr lang="en-NZ" altLang="zh-CN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6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日</a:t>
              </a:r>
              <a:r>
                <a:rPr lang="zh-TW" altLang="en-US" sz="1100" dirty="0"/>
                <a:t>今晚</a:t>
              </a:r>
              <a:r>
                <a:rPr lang="zh-CN" altLang="en-US" sz="1100" dirty="0"/>
                <a:t>，</a:t>
              </a:r>
              <a:r>
                <a:rPr lang="en-NZ" altLang="zh-CN" sz="1100" dirty="0"/>
                <a:t>6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16</a:t>
              </a:r>
              <a:r>
                <a:rPr lang="zh-CN" altLang="en-US" sz="1100" dirty="0"/>
                <a:t>号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1FED2DC-3BD9-3F6D-24C4-0F3E973F7651}"/>
              </a:ext>
            </a:extLst>
          </p:cNvPr>
          <p:cNvSpPr txBox="1"/>
          <p:nvPr/>
        </p:nvSpPr>
        <p:spPr>
          <a:xfrm>
            <a:off x="9403195" y="2682887"/>
            <a:ext cx="26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B631C-6087-126B-AEDF-CD691A13D7A4}"/>
              </a:ext>
            </a:extLst>
          </p:cNvPr>
          <p:cNvSpPr txBox="1"/>
          <p:nvPr/>
        </p:nvSpPr>
        <p:spPr>
          <a:xfrm>
            <a:off x="9420127" y="6158027"/>
            <a:ext cx="2908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i="1" dirty="0"/>
          </a:p>
          <a:p>
            <a:pPr marR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>
                <a:solidFill>
                  <a:srgbClr val="000000"/>
                </a:solidFill>
              </a:rPr>
              <a:t>新朋友信息</a:t>
            </a:r>
            <a:endParaRPr lang="en-US" altLang="zh-CN" sz="1600" b="1" u="sng" kern="0" dirty="0">
              <a:solidFill>
                <a:srgbClr val="000000"/>
              </a:solidFill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请扫以下二维码，留下您的信息，方便我们联络：</a:t>
            </a:r>
            <a:endParaRPr lang="en-US" altLang="zh-CN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1E7357-4C76-205B-71DF-A2982EA9B0FC}"/>
              </a:ext>
            </a:extLst>
          </p:cNvPr>
          <p:cNvGrpSpPr/>
          <p:nvPr/>
        </p:nvGrpSpPr>
        <p:grpSpPr>
          <a:xfrm>
            <a:off x="9523854" y="7178848"/>
            <a:ext cx="935233" cy="1219757"/>
            <a:chOff x="9560471" y="7240970"/>
            <a:chExt cx="935233" cy="1219757"/>
          </a:xfrm>
        </p:grpSpPr>
        <p:pic>
          <p:nvPicPr>
            <p:cNvPr id="13" name="Picture 1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5DD19EA3-3DD7-5846-718C-F237A53B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0471" y="7525494"/>
              <a:ext cx="935233" cy="935233"/>
            </a:xfrm>
            <a:prstGeom prst="rect">
              <a:avLst/>
            </a:prstGeom>
          </p:spPr>
        </p:pic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5ADE8561-D9A0-8D02-AD0D-7290786C5416}"/>
                </a:ext>
              </a:extLst>
            </p:cNvPr>
            <p:cNvSpPr/>
            <p:nvPr/>
          </p:nvSpPr>
          <p:spPr>
            <a:xfrm>
              <a:off x="9560471" y="7240970"/>
              <a:ext cx="893876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400" dirty="0"/>
                <a:t>English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3A5A05-33D4-EFA3-5BF8-B1E1B0F53918}"/>
              </a:ext>
            </a:extLst>
          </p:cNvPr>
          <p:cNvGrpSpPr/>
          <p:nvPr/>
        </p:nvGrpSpPr>
        <p:grpSpPr>
          <a:xfrm>
            <a:off x="10676105" y="7178848"/>
            <a:ext cx="935233" cy="1232961"/>
            <a:chOff x="10711731" y="7240970"/>
            <a:chExt cx="935233" cy="1232961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5E51F77-A0D1-BA19-98E0-D9FBF0ADE0C7}"/>
                </a:ext>
              </a:extLst>
            </p:cNvPr>
            <p:cNvSpPr/>
            <p:nvPr/>
          </p:nvSpPr>
          <p:spPr>
            <a:xfrm>
              <a:off x="10740732" y="7240970"/>
              <a:ext cx="893875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/>
                <a:t>中文</a:t>
              </a:r>
              <a:endParaRPr lang="en-NZ" sz="1400" dirty="0"/>
            </a:p>
          </p:txBody>
        </p:sp>
        <p:pic>
          <p:nvPicPr>
            <p:cNvPr id="20" name="Picture 1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265C9410-E735-FE20-8CD7-6DFF998DE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731" y="7538698"/>
              <a:ext cx="935233" cy="935233"/>
            </a:xfrm>
            <a:prstGeom prst="rect">
              <a:avLst/>
            </a:prstGeom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52BAC2-A7B2-9D3F-2E0C-21FB7B94D238}"/>
              </a:ext>
            </a:extLst>
          </p:cNvPr>
          <p:cNvSpPr/>
          <p:nvPr/>
        </p:nvSpPr>
        <p:spPr>
          <a:xfrm>
            <a:off x="6142183" y="2634400"/>
            <a:ext cx="2639992" cy="90724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麦子出售</a:t>
            </a:r>
            <a:endParaRPr lang="en-NZ" altLang="zh-CN" sz="500" b="1" u="sng" dirty="0">
              <a:solidFill>
                <a:schemeClr val="tx1"/>
              </a:solidFill>
            </a:endParaRPr>
          </a:p>
          <a:p>
            <a:pPr algn="ctr" defTabSz="457200"/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r>
              <a:rPr lang="en-NZ" altLang="zh-CN" sz="1200">
                <a:solidFill>
                  <a:schemeClr val="tx1"/>
                </a:solidFill>
              </a:rPr>
              <a:t>$</a:t>
            </a:r>
            <a:r>
              <a:rPr lang="en-NZ" altLang="zh-CN" sz="1200" dirty="0">
                <a:solidFill>
                  <a:schemeClr val="tx1"/>
                </a:solidFill>
              </a:rPr>
              <a:t>40</a:t>
            </a:r>
            <a:r>
              <a:rPr lang="zh-CN" altLang="en-US" sz="1200" dirty="0">
                <a:solidFill>
                  <a:schemeClr val="tx1"/>
                </a:solidFill>
              </a:rPr>
              <a:t> 一袋，详情请咨询 </a:t>
            </a:r>
            <a:r>
              <a:rPr lang="en-NZ" altLang="zh-CN" sz="1200" dirty="0">
                <a:solidFill>
                  <a:schemeClr val="tx1"/>
                </a:solidFill>
              </a:rPr>
              <a:t>J</a:t>
            </a:r>
            <a:r>
              <a:rPr lang="en-US" altLang="zh-CN" sz="1200" dirty="0" err="1">
                <a:solidFill>
                  <a:schemeClr val="tx1"/>
                </a:solidFill>
              </a:rPr>
              <a:t>ohn</a:t>
            </a:r>
            <a:r>
              <a:rPr lang="en-US" altLang="zh-CN" sz="1200" dirty="0">
                <a:solidFill>
                  <a:schemeClr val="tx1"/>
                </a:solidFill>
              </a:rPr>
              <a:t> Tan</a:t>
            </a:r>
            <a:r>
              <a:rPr lang="zh-CN" altLang="en-US" sz="1200" dirty="0">
                <a:solidFill>
                  <a:schemeClr val="tx1"/>
                </a:solidFill>
              </a:rPr>
              <a:t>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4E8390-E5B1-A273-4364-0A5FBF78268A}"/>
              </a:ext>
            </a:extLst>
          </p:cNvPr>
          <p:cNvSpPr/>
          <p:nvPr/>
        </p:nvSpPr>
        <p:spPr>
          <a:xfrm>
            <a:off x="6130803" y="3737951"/>
            <a:ext cx="2639992" cy="1015954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altLang="zh-CN" sz="1400" b="1" u="sng" dirty="0">
                <a:solidFill>
                  <a:schemeClr val="tx1"/>
                </a:solidFill>
              </a:rPr>
              <a:t>B</a:t>
            </a:r>
            <a:r>
              <a:rPr lang="en-US" altLang="zh-CN" sz="1400" b="1" u="sng" dirty="0" err="1">
                <a:solidFill>
                  <a:schemeClr val="tx1"/>
                </a:solidFill>
              </a:rPr>
              <a:t>ible</a:t>
            </a:r>
            <a:r>
              <a:rPr lang="en-US" altLang="zh-CN" sz="1400" b="1" u="sng" dirty="0">
                <a:solidFill>
                  <a:schemeClr val="tx1"/>
                </a:solidFill>
              </a:rPr>
              <a:t> League </a:t>
            </a: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腓力课程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r>
              <a:rPr lang="en-NZ" altLang="zh-CN" sz="1200" dirty="0">
                <a:solidFill>
                  <a:schemeClr val="tx1"/>
                </a:solidFill>
              </a:rPr>
              <a:t>7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13</a:t>
            </a:r>
            <a:r>
              <a:rPr lang="zh-CN" altLang="en-US" sz="1200" dirty="0">
                <a:solidFill>
                  <a:schemeClr val="tx1"/>
                </a:solidFill>
              </a:rPr>
              <a:t>号（周六）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 defTabSz="457200"/>
            <a:r>
              <a:rPr lang="zh-CN" altLang="en-US" sz="1200" dirty="0">
                <a:solidFill>
                  <a:schemeClr val="tx1"/>
                </a:solidFill>
              </a:rPr>
              <a:t>早上</a:t>
            </a:r>
            <a:r>
              <a:rPr lang="en-NZ" altLang="zh-CN" sz="1200" dirty="0">
                <a:solidFill>
                  <a:schemeClr val="tx1"/>
                </a:solidFill>
              </a:rPr>
              <a:t>9.30 -</a:t>
            </a:r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4.30</a:t>
            </a:r>
            <a:r>
              <a:rPr lang="zh-CN" altLang="en-US" sz="1200" dirty="0">
                <a:solidFill>
                  <a:schemeClr val="tx1"/>
                </a:solidFill>
              </a:rPr>
              <a:t>在教会举行。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AB63F01-2929-C626-4C35-3A444170BB44}"/>
              </a:ext>
            </a:extLst>
          </p:cNvPr>
          <p:cNvSpPr/>
          <p:nvPr/>
        </p:nvSpPr>
        <p:spPr>
          <a:xfrm>
            <a:off x="6130803" y="4917382"/>
            <a:ext cx="2635178" cy="138788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智力问答之夜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时间： </a:t>
            </a:r>
            <a:r>
              <a:rPr lang="en-NZ" altLang="zh-CN" sz="1200" dirty="0">
                <a:solidFill>
                  <a:schemeClr val="tx1"/>
                </a:solidFill>
              </a:rPr>
              <a:t>7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20</a:t>
            </a:r>
            <a:r>
              <a:rPr lang="zh-CN" altLang="en-US" sz="1200" dirty="0">
                <a:solidFill>
                  <a:schemeClr val="tx1"/>
                </a:solidFill>
              </a:rPr>
              <a:t>日 晚上</a:t>
            </a:r>
            <a:r>
              <a:rPr lang="en-NZ" altLang="zh-CN" sz="1200" dirty="0">
                <a:solidFill>
                  <a:schemeClr val="tx1"/>
                </a:solidFill>
              </a:rPr>
              <a:t>5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r>
              <a:rPr lang="en-NZ" altLang="zh-CN" sz="1200" dirty="0">
                <a:solidFill>
                  <a:schemeClr val="tx1"/>
                </a:solidFill>
              </a:rPr>
              <a:t>-7</a:t>
            </a:r>
            <a:r>
              <a:rPr lang="zh-CN" altLang="en-US" sz="1200" dirty="0">
                <a:solidFill>
                  <a:schemeClr val="tx1"/>
                </a:solidFill>
              </a:rPr>
              <a:t>点半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在教会楼下举行。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5</a:t>
            </a:r>
            <a:r>
              <a:rPr lang="zh-CN" altLang="en-US" sz="1200" dirty="0">
                <a:solidFill>
                  <a:schemeClr val="tx1"/>
                </a:solidFill>
              </a:rPr>
              <a:t>人为一队，组队报名。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欢迎所有人参加，不限年龄、语言。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794EE5-44C1-145E-3A5D-40DFB8EF2BFE}"/>
              </a:ext>
            </a:extLst>
          </p:cNvPr>
          <p:cNvSpPr/>
          <p:nvPr/>
        </p:nvSpPr>
        <p:spPr>
          <a:xfrm>
            <a:off x="6181459" y="6502670"/>
            <a:ext cx="2526660" cy="643086"/>
          </a:xfrm>
          <a:prstGeom prst="roundRect">
            <a:avLst>
              <a:gd name="adj" fmla="val 11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TW" altLang="en-US" sz="1400" b="1" u="sng" dirty="0">
                <a:solidFill>
                  <a:schemeClr val="tx1"/>
                </a:solidFill>
              </a:rPr>
              <a:t>洗礼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时间： </a:t>
            </a:r>
            <a:r>
              <a:rPr lang="en-NZ" altLang="zh-CN" sz="1200" dirty="0">
                <a:solidFill>
                  <a:schemeClr val="tx1"/>
                </a:solidFill>
              </a:rPr>
              <a:t>7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日 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TW" altLang="en-US" sz="1200" dirty="0">
                <a:solidFill>
                  <a:schemeClr val="tx1"/>
                </a:solidFill>
              </a:rPr>
              <a:t>请找</a:t>
            </a:r>
            <a:r>
              <a:rPr lang="en-US" altLang="zh-TW" sz="1200" dirty="0">
                <a:solidFill>
                  <a:schemeClr val="tx1"/>
                </a:solidFill>
              </a:rPr>
              <a:t>Wendy / </a:t>
            </a:r>
            <a:r>
              <a:rPr lang="zh-TW" altLang="en-US" sz="1200" dirty="0">
                <a:solidFill>
                  <a:schemeClr val="tx1"/>
                </a:solidFill>
              </a:rPr>
              <a:t>叶牧师报名</a:t>
            </a:r>
            <a:r>
              <a:rPr lang="zh-CN" altLang="en-US" sz="1200" dirty="0">
                <a:solidFill>
                  <a:schemeClr val="tx1"/>
                </a:solidFill>
              </a:rPr>
              <a:t>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351C829-EB97-0E7C-5CD9-881B5CE01A5A}"/>
              </a:ext>
            </a:extLst>
          </p:cNvPr>
          <p:cNvSpPr/>
          <p:nvPr/>
        </p:nvSpPr>
        <p:spPr>
          <a:xfrm>
            <a:off x="6217038" y="7343162"/>
            <a:ext cx="2526660" cy="1116998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Ps Bijoy </a:t>
            </a:r>
            <a:r>
              <a:rPr lang="zh-CN" altLang="en-US" sz="1200" dirty="0">
                <a:solidFill>
                  <a:schemeClr val="tx1"/>
                </a:solidFill>
              </a:rPr>
              <a:t>会在 </a:t>
            </a:r>
            <a:r>
              <a:rPr lang="en-US" altLang="zh-CN" sz="1200" dirty="0">
                <a:solidFill>
                  <a:schemeClr val="tx1"/>
                </a:solidFill>
              </a:rPr>
              <a:t>6 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 </a:t>
            </a:r>
            <a:r>
              <a:rPr lang="zh-CN" altLang="en-US" sz="1200" dirty="0">
                <a:solidFill>
                  <a:schemeClr val="tx1"/>
                </a:solidFill>
              </a:rPr>
              <a:t>日到 </a:t>
            </a:r>
            <a:r>
              <a:rPr lang="en-US" altLang="zh-CN" sz="1200" dirty="0">
                <a:solidFill>
                  <a:schemeClr val="tx1"/>
                </a:solidFill>
              </a:rPr>
              <a:t>6 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26 </a:t>
            </a:r>
            <a:r>
              <a:rPr lang="zh-CN" altLang="en-US" sz="1200" dirty="0">
                <a:solidFill>
                  <a:schemeClr val="tx1"/>
                </a:solidFill>
              </a:rPr>
              <a:t>日休假， 有事请找叶牧师</a:t>
            </a:r>
            <a:r>
              <a:rPr lang="en-US" altLang="zh-CN" sz="1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94812</TotalTime>
  <Words>1996</Words>
  <Application>Microsoft Office PowerPoint</Application>
  <PresentationFormat>Custom</PresentationFormat>
  <Paragraphs>129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2951</cp:revision>
  <cp:lastPrinted>2024-05-23T23:14:31Z</cp:lastPrinted>
  <dcterms:created xsi:type="dcterms:W3CDTF">2016-04-12T21:55:16Z</dcterms:created>
  <dcterms:modified xsi:type="dcterms:W3CDTF">2024-05-31T02:02:39Z</dcterms:modified>
</cp:coreProperties>
</file>