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102"/>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16/02/2024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16/02/2024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16/02/2024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16/02/2024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16/02/2024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16/02/2024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16/02/2024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16/02/2024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16/02/2024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16/02/2024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16/02/2024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16/02/2024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16/02/2024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Experiencing God’s Love (1)</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John 3:16 </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18 F</a:t>
            </a:r>
            <a:r>
              <a:rPr lang="en-US" altLang="zh-CN" sz="2400" b="1" i="0" u="none" strike="noStrike" kern="1200" cap="none" spc="0" baseline="0" dirty="0">
                <a:solidFill>
                  <a:srgbClr val="000000"/>
                </a:solidFill>
                <a:uFillTx/>
                <a:latin typeface="Calibri" panose="020F0502020204030204"/>
              </a:rPr>
              <a:t>ebruary</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810162" y="331068"/>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234164" y="7278644"/>
            <a:ext cx="5913166" cy="1031051"/>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John 3 :16</a:t>
            </a:r>
            <a:endParaRPr lang="en-NZ" sz="500" dirty="0"/>
          </a:p>
          <a:p>
            <a:pPr algn="just">
              <a:defRPr sz="1800" b="0" i="0" u="none" strike="noStrike" kern="0" cap="none" spc="0" baseline="0">
                <a:solidFill>
                  <a:srgbClr val="000000"/>
                </a:solidFill>
                <a:uFillTx/>
              </a:defRPr>
            </a:pPr>
            <a:endParaRPr lang="en-US" sz="1100" dirty="0"/>
          </a:p>
          <a:p>
            <a:pPr algn="just">
              <a:defRPr sz="1800" b="0" i="0" u="none" strike="noStrike" kern="0" cap="none" spc="0" baseline="0">
                <a:solidFill>
                  <a:srgbClr val="000000"/>
                </a:solidFill>
                <a:uFillTx/>
              </a:defRPr>
            </a:pPr>
            <a:r>
              <a:rPr lang="en-US" sz="1200" dirty="0"/>
              <a:t>For God so loved the world that he gave his one and only Son, that whoever believes in him shall not perish but have eternal life.</a:t>
            </a:r>
            <a:endParaRPr lang="en-US" sz="1100" dirty="0"/>
          </a:p>
          <a:p>
            <a:pPr algn="just">
              <a:defRPr sz="1800" b="0" i="0" u="none" strike="noStrike" kern="0" cap="none" spc="0" baseline="0">
                <a:solidFill>
                  <a:srgbClr val="000000"/>
                </a:solidFill>
                <a:uFillTx/>
              </a:defRPr>
            </a:pPr>
            <a:endParaRPr lang="en-US" sz="12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2358528514"/>
              </p:ext>
            </p:extLst>
          </p:nvPr>
        </p:nvGraphicFramePr>
        <p:xfrm>
          <a:off x="4154055" y="4465588"/>
          <a:ext cx="2159306" cy="2767863"/>
        </p:xfrm>
        <a:graphic>
          <a:graphicData uri="http://schemas.openxmlformats.org/drawingml/2006/table">
            <a:tbl>
              <a:tblPr/>
              <a:tblGrid>
                <a:gridCol w="1161037">
                  <a:extLst>
                    <a:ext uri="{9D8B030D-6E8A-4147-A177-3AD203B41FA5}">
                      <a16:colId xmlns:a16="http://schemas.microsoft.com/office/drawing/2014/main" val="2098118127"/>
                    </a:ext>
                  </a:extLst>
                </a:gridCol>
                <a:gridCol w="998269">
                  <a:extLst>
                    <a:ext uri="{9D8B030D-6E8A-4147-A177-3AD203B41FA5}">
                      <a16:colId xmlns:a16="http://schemas.microsoft.com/office/drawing/2014/main" val="588163276"/>
                    </a:ext>
                  </a:extLst>
                </a:gridCol>
              </a:tblGrid>
              <a:tr h="334530">
                <a:tc>
                  <a:txBody>
                    <a:bodyPr/>
                    <a:lstStyle/>
                    <a:p>
                      <a:pPr algn="l"/>
                      <a:r>
                        <a:rPr lang="en-NZ" sz="1200" b="0" i="0" dirty="0">
                          <a:effectLst/>
                        </a:rPr>
                        <a:t>10/40 window</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Yes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53429">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20,000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44789">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20,000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97240">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t>Arabic</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53429">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70730">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Portions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53429">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53429">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53429">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53429">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239779" y="423738"/>
            <a:ext cx="3027766" cy="4093428"/>
          </a:xfrm>
          <a:prstGeom prst="rect">
            <a:avLst/>
          </a:prstGeom>
          <a:noFill/>
        </p:spPr>
        <p:txBody>
          <a:bodyPr wrap="square">
            <a:spAutoFit/>
          </a:bodyPr>
          <a:lstStyle/>
          <a:p>
            <a:pPr algn="l"/>
            <a:r>
              <a:rPr lang="en-US" altLang="zh-CN" sz="1400" b="1" dirty="0" err="1">
                <a:effectLst/>
              </a:rPr>
              <a:t>Ziban</a:t>
            </a:r>
            <a:r>
              <a:rPr lang="en-US" altLang="zh-CN" sz="1400" b="1" dirty="0">
                <a:effectLst/>
              </a:rPr>
              <a:t> Bedouin in Algeria</a:t>
            </a:r>
          </a:p>
          <a:p>
            <a:pPr algn="l"/>
            <a:endParaRPr lang="en-US" altLang="zh-CN" sz="1200" dirty="0">
              <a:effectLst/>
            </a:endParaRPr>
          </a:p>
          <a:p>
            <a:pPr algn="l"/>
            <a:r>
              <a:rPr lang="en-US" altLang="zh-CN" sz="1250" dirty="0">
                <a:effectLst/>
              </a:rPr>
              <a:t>Since the Arab Conquest in the seventh century, the </a:t>
            </a:r>
            <a:r>
              <a:rPr lang="en-US" altLang="zh-CN" sz="1250" dirty="0" err="1">
                <a:effectLst/>
              </a:rPr>
              <a:t>Ziban</a:t>
            </a:r>
            <a:r>
              <a:rPr lang="en-US" altLang="zh-CN" sz="1250" dirty="0">
                <a:effectLst/>
              </a:rPr>
              <a:t> Bedouins have roamed the vast Saharan Desert of Algeria in small family clans. They are a strong nomadic people who know how to find water in the desert for their animals. They live in tents made from woven goat hair. Being Muslim, many maintain the daily ritual of praying five times a day. If they break the rules of their society each clan selects a sheik to determine whether or not they are guilty. If a person is found guilty, they use the laws of the Koran as their guide. They consider it to be below their dignity to be forced to live settled lives and become farmers. However, many </a:t>
            </a:r>
            <a:r>
              <a:rPr lang="en-US" altLang="zh-CN" sz="1250" dirty="0" err="1">
                <a:effectLst/>
              </a:rPr>
              <a:t>Ziban</a:t>
            </a:r>
            <a:r>
              <a:rPr lang="en-US" altLang="zh-CN" sz="1250" dirty="0">
                <a:effectLst/>
              </a:rPr>
              <a:t> are being forced to adapt to a more sedentary life, especially as their region becomes dryer.</a:t>
            </a:r>
          </a:p>
        </p:txBody>
      </p:sp>
      <p:pic>
        <p:nvPicPr>
          <p:cNvPr id="2" name="Picture 2" descr="Map of Bedouin, Ziban in Algeria">
            <a:extLst>
              <a:ext uri="{FF2B5EF4-FFF2-40B4-BE49-F238E27FC236}">
                <a16:creationId xmlns:a16="http://schemas.microsoft.com/office/drawing/2014/main" id="{AA762DB4-AEDD-CCD3-5D29-FDEF5315B76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16926" y="608067"/>
            <a:ext cx="2822938" cy="370475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5E8A09EA-8697-10E2-DE42-C2EF52974C01}"/>
              </a:ext>
            </a:extLst>
          </p:cNvPr>
          <p:cNvSpPr txBox="1"/>
          <p:nvPr/>
        </p:nvSpPr>
        <p:spPr>
          <a:xfrm>
            <a:off x="234164" y="4358019"/>
            <a:ext cx="3900662" cy="2593018"/>
          </a:xfrm>
          <a:prstGeom prst="rect">
            <a:avLst/>
          </a:prstGeom>
          <a:noFill/>
        </p:spPr>
        <p:txBody>
          <a:bodyPr wrap="square">
            <a:spAutoFit/>
          </a:bodyPr>
          <a:lstStyle/>
          <a:p>
            <a:pPr algn="l"/>
            <a:r>
              <a:rPr lang="en-US" altLang="zh-CN" sz="1250" b="1" u="sng" dirty="0">
                <a:effectLst/>
              </a:rPr>
              <a:t>Ministry Obstacles</a:t>
            </a:r>
            <a:r>
              <a:rPr lang="en-US" altLang="zh-CN" sz="1250" dirty="0">
                <a:effectLst/>
              </a:rPr>
              <a:t>: Their nomadic life and strong sense of independence enhanced with their Islamic identity have made them unwilling to accept outside ideas.</a:t>
            </a:r>
          </a:p>
          <a:p>
            <a:pPr algn="l"/>
            <a:endParaRPr lang="en-US" altLang="zh-CN" sz="1250" dirty="0">
              <a:effectLst/>
            </a:endParaRPr>
          </a:p>
          <a:p>
            <a:pPr algn="l"/>
            <a:r>
              <a:rPr lang="en-US" altLang="zh-CN" sz="1250" b="1" u="sng" dirty="0">
                <a:effectLst/>
              </a:rPr>
              <a:t>Outreach Ideas: </a:t>
            </a:r>
            <a:r>
              <a:rPr lang="en-US" altLang="zh-CN" sz="1250" dirty="0">
                <a:effectLst/>
              </a:rPr>
              <a:t>Committed believers need to lovingly explain the life of Jesus to them in their </a:t>
            </a:r>
            <a:r>
              <a:rPr lang="en-US" altLang="zh-CN" sz="1250" dirty="0" err="1">
                <a:effectLst/>
              </a:rPr>
              <a:t>Hassaniyya</a:t>
            </a:r>
            <a:r>
              <a:rPr lang="en-US" altLang="zh-CN" sz="1250" dirty="0">
                <a:effectLst/>
              </a:rPr>
              <a:t> language, show them the JESUS Film and provide them with gospel recordings of the Bible.</a:t>
            </a:r>
          </a:p>
          <a:p>
            <a:pPr algn="l"/>
            <a:endParaRPr lang="en-US" altLang="zh-CN" sz="1250" dirty="0">
              <a:effectLst/>
            </a:endParaRPr>
          </a:p>
          <a:p>
            <a:pPr algn="l"/>
            <a:r>
              <a:rPr lang="en-US" altLang="zh-CN" sz="1250" b="1" u="sng" dirty="0">
                <a:effectLst/>
              </a:rPr>
              <a:t>Prayer Focus: </a:t>
            </a:r>
            <a:r>
              <a:rPr lang="en-US" altLang="zh-CN" sz="1250" dirty="0">
                <a:effectLst/>
              </a:rPr>
              <a:t>Pray for the Lord to send dreams to </a:t>
            </a:r>
            <a:r>
              <a:rPr lang="en-US" altLang="zh-CN" sz="1250" dirty="0" err="1">
                <a:effectLst/>
              </a:rPr>
              <a:t>Ziban</a:t>
            </a:r>
            <a:r>
              <a:rPr lang="en-US" altLang="zh-CN" sz="1250" dirty="0">
                <a:effectLst/>
              </a:rPr>
              <a:t> elders. Pray that leaders and individuals of the </a:t>
            </a:r>
            <a:r>
              <a:rPr lang="en-US" altLang="zh-CN" sz="1250" dirty="0" err="1">
                <a:effectLst/>
              </a:rPr>
              <a:t>Ziban</a:t>
            </a:r>
            <a:r>
              <a:rPr lang="en-US" altLang="zh-CN" sz="1250" dirty="0">
                <a:effectLst/>
              </a:rPr>
              <a:t> clans would be reached so they can lead their people to the Lord.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7432804"/>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Please pray for all brothers and sisters who are on vacation overseas. May the Lord keep their journey safe and take care of their health.</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18</a:t>
              </a:r>
              <a:r>
                <a:rPr lang="en-NZ" altLang="zh-CN" sz="1200" baseline="30000" dirty="0"/>
                <a:t>th</a:t>
              </a:r>
              <a:r>
                <a:rPr lang="zh-CN" altLang="en-US" sz="1200" dirty="0"/>
                <a:t> </a:t>
              </a:r>
              <a:r>
                <a:rPr lang="en-NZ" altLang="zh-CN" sz="1200" dirty="0"/>
                <a:t>Feb </a:t>
              </a:r>
              <a:r>
                <a:rPr lang="en-NZ" altLang="zh-CN" sz="1200" b="1" dirty="0"/>
                <a:t>(Tonight)</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8" name="Rectangle: Rounded Corners 7">
            <a:extLst>
              <a:ext uri="{FF2B5EF4-FFF2-40B4-BE49-F238E27FC236}">
                <a16:creationId xmlns:a16="http://schemas.microsoft.com/office/drawing/2014/main" id="{85D82B32-0E7D-043F-B3C7-B997995E33A9}"/>
              </a:ext>
            </a:extLst>
          </p:cNvPr>
          <p:cNvSpPr/>
          <p:nvPr/>
        </p:nvSpPr>
        <p:spPr>
          <a:xfrm>
            <a:off x="6381969" y="3801796"/>
            <a:ext cx="2628825" cy="98829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Chinese Alpha Course </a:t>
            </a:r>
          </a:p>
          <a:p>
            <a:pPr algn="ctr"/>
            <a:endParaRPr lang="en-US" altLang="zh-CN" sz="500" dirty="0">
              <a:solidFill>
                <a:schemeClr val="tx1"/>
              </a:solidFill>
            </a:endParaRPr>
          </a:p>
          <a:p>
            <a:pPr algn="ctr"/>
            <a:r>
              <a:rPr lang="en-US" altLang="zh-CN" sz="1200" dirty="0">
                <a:solidFill>
                  <a:schemeClr val="tx1"/>
                </a:solidFill>
              </a:rPr>
              <a:t>start on Sunday 3 March 2024. </a:t>
            </a:r>
          </a:p>
          <a:p>
            <a:pPr algn="ctr"/>
            <a:r>
              <a:rPr lang="en-US" altLang="zh-CN" sz="1200" dirty="0">
                <a:solidFill>
                  <a:schemeClr val="tx1"/>
                </a:solidFill>
              </a:rPr>
              <a:t>Please contact Frieda or Wendy </a:t>
            </a:r>
          </a:p>
          <a:p>
            <a:pPr algn="ctr"/>
            <a:r>
              <a:rPr lang="en-US" altLang="zh-CN" sz="1200" dirty="0">
                <a:solidFill>
                  <a:schemeClr val="tx1"/>
                </a:solidFill>
              </a:rPr>
              <a:t>021-0265 4800</a:t>
            </a:r>
          </a:p>
        </p:txBody>
      </p:sp>
      <p:sp>
        <p:nvSpPr>
          <p:cNvPr id="13" name="Rectangle: Rounded Corners 12">
            <a:extLst>
              <a:ext uri="{FF2B5EF4-FFF2-40B4-BE49-F238E27FC236}">
                <a16:creationId xmlns:a16="http://schemas.microsoft.com/office/drawing/2014/main" id="{1C6F821F-2B73-C927-CC0D-6878B822A0E6}"/>
              </a:ext>
            </a:extLst>
          </p:cNvPr>
          <p:cNvSpPr/>
          <p:nvPr/>
        </p:nvSpPr>
        <p:spPr>
          <a:xfrm>
            <a:off x="6370963" y="2618640"/>
            <a:ext cx="2650844" cy="96806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 Baptism</a:t>
            </a:r>
          </a:p>
          <a:p>
            <a:pPr algn="ctr"/>
            <a:endParaRPr lang="en-US" altLang="zh-CN" sz="500" dirty="0">
              <a:solidFill>
                <a:schemeClr val="tx1"/>
              </a:solidFill>
            </a:endParaRPr>
          </a:p>
          <a:p>
            <a:pPr algn="ctr"/>
            <a:r>
              <a:rPr lang="en-US" altLang="zh-CN" sz="1200" dirty="0">
                <a:solidFill>
                  <a:schemeClr val="tx1"/>
                </a:solidFill>
              </a:rPr>
              <a:t>25</a:t>
            </a:r>
            <a:r>
              <a:rPr lang="en-US" altLang="zh-CN" sz="1200" baseline="30000" dirty="0">
                <a:solidFill>
                  <a:schemeClr val="tx1"/>
                </a:solidFill>
              </a:rPr>
              <a:t>th</a:t>
            </a:r>
            <a:r>
              <a:rPr lang="en-US" altLang="zh-CN" sz="1200" dirty="0">
                <a:solidFill>
                  <a:schemeClr val="tx1"/>
                </a:solidFill>
              </a:rPr>
              <a:t>  February </a:t>
            </a:r>
          </a:p>
          <a:p>
            <a:pPr algn="ctr"/>
            <a:r>
              <a:rPr lang="en-US" altLang="zh-CN" sz="1200" dirty="0">
                <a:solidFill>
                  <a:schemeClr val="tx1"/>
                </a:solidFill>
              </a:rPr>
              <a:t>Register with Wendy or church office, </a:t>
            </a:r>
          </a:p>
          <a:p>
            <a:pPr algn="ctr"/>
            <a:r>
              <a:rPr lang="en-US" altLang="zh-CN" sz="1200" dirty="0">
                <a:solidFill>
                  <a:schemeClr val="tx1"/>
                </a:solidFill>
              </a:rPr>
              <a:t>Registration deadline:18</a:t>
            </a:r>
            <a:r>
              <a:rPr lang="en-US" altLang="zh-CN" sz="1200" baseline="30000" dirty="0">
                <a:solidFill>
                  <a:schemeClr val="tx1"/>
                </a:solidFill>
              </a:rPr>
              <a:t>th</a:t>
            </a:r>
            <a:r>
              <a:rPr lang="en-US" altLang="zh-CN" sz="1200" dirty="0">
                <a:solidFill>
                  <a:schemeClr val="tx1"/>
                </a:solidFill>
              </a:rPr>
              <a:t> Feb</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92982" y="7392231"/>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Youth Easter Camp 2024</a:t>
            </a:r>
          </a:p>
          <a:p>
            <a:pPr algn="ctr"/>
            <a:endParaRPr lang="en-US" altLang="zh-CN" sz="500" dirty="0">
              <a:solidFill>
                <a:schemeClr val="tx1"/>
              </a:solidFill>
            </a:endParaRPr>
          </a:p>
          <a:p>
            <a:pPr algn="ctr"/>
            <a:r>
              <a:rPr lang="en-US" altLang="zh-CN" sz="1200" dirty="0">
                <a:solidFill>
                  <a:schemeClr val="tx1"/>
                </a:solidFill>
              </a:rPr>
              <a:t>28</a:t>
            </a:r>
            <a:r>
              <a:rPr lang="en-US" altLang="zh-CN" sz="1200" baseline="30000" dirty="0">
                <a:solidFill>
                  <a:schemeClr val="tx1"/>
                </a:solidFill>
              </a:rPr>
              <a:t>th</a:t>
            </a:r>
            <a:r>
              <a:rPr lang="en-US" altLang="zh-CN" sz="1200" dirty="0">
                <a:solidFill>
                  <a:schemeClr val="tx1"/>
                </a:solidFill>
              </a:rPr>
              <a:t> Mar – 1</a:t>
            </a:r>
            <a:r>
              <a:rPr lang="en-US" altLang="zh-CN" sz="1200" baseline="30000" dirty="0">
                <a:solidFill>
                  <a:schemeClr val="tx1"/>
                </a:solidFill>
              </a:rPr>
              <a:t>st</a:t>
            </a:r>
            <a:r>
              <a:rPr lang="en-US" altLang="zh-CN" sz="1200" dirty="0">
                <a:solidFill>
                  <a:schemeClr val="tx1"/>
                </a:solidFill>
              </a:rPr>
              <a:t> Apr, </a:t>
            </a:r>
          </a:p>
          <a:p>
            <a:pPr algn="ctr"/>
            <a:r>
              <a:rPr lang="en-US" altLang="zh-CN" sz="1200" dirty="0">
                <a:solidFill>
                  <a:schemeClr val="tx1"/>
                </a:solidFill>
              </a:rPr>
              <a:t>donations are welcomed,</a:t>
            </a:r>
          </a:p>
          <a:p>
            <a:pPr algn="ctr"/>
            <a:r>
              <a:rPr lang="en-US" altLang="zh-CN" sz="1200" dirty="0">
                <a:solidFill>
                  <a:schemeClr val="tx1"/>
                </a:solidFill>
              </a:rPr>
              <a:t>please see Ps Bijoy for more detail</a:t>
            </a:r>
          </a:p>
        </p:txBody>
      </p:sp>
      <p:sp>
        <p:nvSpPr>
          <p:cNvPr id="2" name="Rectangle: Rounded Corners 1">
            <a:extLst>
              <a:ext uri="{FF2B5EF4-FFF2-40B4-BE49-F238E27FC236}">
                <a16:creationId xmlns:a16="http://schemas.microsoft.com/office/drawing/2014/main" id="{87EE7F2B-2B0F-6F17-A967-C01FC854C89A}"/>
              </a:ext>
            </a:extLst>
          </p:cNvPr>
          <p:cNvSpPr/>
          <p:nvPr/>
        </p:nvSpPr>
        <p:spPr>
          <a:xfrm>
            <a:off x="6392982" y="6275479"/>
            <a:ext cx="2628825" cy="930568"/>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Women’s Fitness Group</a:t>
            </a:r>
          </a:p>
          <a:p>
            <a:pPr algn="ctr"/>
            <a:r>
              <a:rPr lang="en-US" altLang="zh-CN" sz="1200" dirty="0">
                <a:solidFill>
                  <a:schemeClr val="tx1"/>
                </a:solidFill>
              </a:rPr>
              <a:t>Every Thursday 7.15-8.30 pm </a:t>
            </a:r>
          </a:p>
          <a:p>
            <a:pPr algn="ctr"/>
            <a:r>
              <a:rPr lang="en-US" altLang="zh-CN" sz="1200" dirty="0">
                <a:solidFill>
                  <a:schemeClr val="tx1"/>
                </a:solidFill>
              </a:rPr>
              <a:t> from 1st Feb, free</a:t>
            </a:r>
          </a:p>
          <a:p>
            <a:pPr algn="ctr"/>
            <a:r>
              <a:rPr lang="en-US" altLang="zh-CN" sz="1200" dirty="0">
                <a:solidFill>
                  <a:schemeClr val="tx1"/>
                </a:solidFill>
              </a:rPr>
              <a:t>please see Rachel for more detail</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401480" y="4917634"/>
            <a:ext cx="2628825" cy="116219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err="1">
                <a:solidFill>
                  <a:schemeClr val="tx1"/>
                </a:solidFill>
              </a:rPr>
              <a:t>Piaopiao</a:t>
            </a:r>
            <a:r>
              <a:rPr lang="en-US" altLang="zh-CN" sz="1400" b="1" u="sng" dirty="0">
                <a:solidFill>
                  <a:schemeClr val="tx1"/>
                </a:solidFill>
              </a:rPr>
              <a:t> Long </a:t>
            </a:r>
          </a:p>
          <a:p>
            <a:pPr algn="ctr"/>
            <a:r>
              <a:rPr lang="en-US" altLang="zh-CN" sz="1400" b="1" u="sng" dirty="0">
                <a:solidFill>
                  <a:schemeClr val="tx1"/>
                </a:solidFill>
              </a:rPr>
              <a:t>Special Conference</a:t>
            </a:r>
          </a:p>
          <a:p>
            <a:pPr algn="ctr"/>
            <a:endParaRPr lang="en-US" altLang="zh-CN" sz="500" dirty="0">
              <a:solidFill>
                <a:schemeClr val="tx1"/>
              </a:solidFill>
            </a:endParaRPr>
          </a:p>
          <a:p>
            <a:pPr algn="ctr"/>
            <a:r>
              <a:rPr lang="en-US" altLang="zh-CN" sz="1200" dirty="0">
                <a:solidFill>
                  <a:schemeClr val="tx1"/>
                </a:solidFill>
              </a:rPr>
              <a:t>9 Mar(Sat)</a:t>
            </a:r>
          </a:p>
          <a:p>
            <a:pPr algn="ctr"/>
            <a:r>
              <a:rPr lang="en-US" altLang="zh-CN" sz="1200" dirty="0">
                <a:solidFill>
                  <a:schemeClr val="tx1"/>
                </a:solidFill>
              </a:rPr>
              <a:t>3.30pm @ MBCC, free, </a:t>
            </a:r>
          </a:p>
          <a:p>
            <a:pPr algn="ctr"/>
            <a:r>
              <a:rPr lang="en-US" altLang="zh-CN" sz="1200" dirty="0">
                <a:solidFill>
                  <a:schemeClr val="tx1"/>
                </a:solidFill>
              </a:rPr>
              <a:t>please invite your friends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c2d9cb71-a9ca-481f-99f2-00284961d3fc"/>
    <ds:schemaRef ds:uri="http://www.w3.org/XML/1998/namespace"/>
    <ds:schemaRef ds:uri="http://schemas.microsoft.com/office/2006/documentManagement/types"/>
    <ds:schemaRef ds:uri="http://purl.org/dc/elements/1.1/"/>
    <ds:schemaRef ds:uri="http://schemas.microsoft.com/office/2006/metadata/properties"/>
    <ds:schemaRef ds:uri="http://purl.org/dc/dcmitype/"/>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99265</TotalTime>
  <Words>1241</Words>
  <Application>Microsoft Office PowerPoint</Application>
  <PresentationFormat>Custom</PresentationFormat>
  <Paragraphs>120</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3254</cp:revision>
  <cp:lastPrinted>2024-02-15T21:49:39Z</cp:lastPrinted>
  <dcterms:created xsi:type="dcterms:W3CDTF">2016-04-12T21:55:00Z</dcterms:created>
  <dcterms:modified xsi:type="dcterms:W3CDTF">2024-02-15T21:49:41Z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