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23/02/2024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23/02/2024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主题：经历上帝的爱（</a:t>
            </a:r>
            <a:r>
              <a:rPr lang="en-US" altLang="zh-CN" sz="8000" b="1" dirty="0">
                <a:latin typeface="+mn-ea"/>
              </a:rPr>
              <a:t>2</a:t>
            </a:r>
            <a:r>
              <a:rPr lang="zh-CN" altLang="en-US" sz="8000" b="1" dirty="0">
                <a:latin typeface="+mn-ea"/>
              </a:rPr>
              <a:t>）</a:t>
            </a:r>
            <a:endParaRPr lang="en-NZ" altLang="zh-CN" sz="8000" b="1" dirty="0">
              <a:highlight>
                <a:srgbClr val="FFFF00"/>
              </a:highlight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 </a:t>
            </a:r>
            <a:r>
              <a:rPr lang="zh-CN" altLang="en-US" sz="8000" b="1" dirty="0">
                <a:latin typeface="+mn-ea"/>
              </a:rPr>
              <a:t>约翰福音</a:t>
            </a:r>
            <a:r>
              <a:rPr lang="en-US" altLang="zh-CN" sz="8000" b="1" dirty="0">
                <a:latin typeface="+mn-ea"/>
              </a:rPr>
              <a:t>3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16 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David</a:t>
            </a: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2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25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1214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16593" y="7203830"/>
            <a:ext cx="5878972" cy="1292662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约翰福音</a:t>
            </a:r>
            <a:r>
              <a:rPr lang="en-US" altLang="zh-CN" sz="1400" b="1" u="sng" dirty="0"/>
              <a:t>3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16 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400" b="1" u="sng" dirty="0">
              <a:highlight>
                <a:srgbClr val="FFFF00"/>
              </a:highlight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i="0" dirty="0">
                <a:solidFill>
                  <a:srgbClr val="000000"/>
                </a:solidFill>
                <a:effectLst/>
                <a:latin typeface="system-ui"/>
              </a:rPr>
              <a:t>神爱世人，甚至将祂的独生子赐给他们，叫一切信祂的，不至灭亡，反得永生。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CN" altLang="en-US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819652"/>
              </p:ext>
            </p:extLst>
          </p:nvPr>
        </p:nvGraphicFramePr>
        <p:xfrm>
          <a:off x="3475557" y="4889580"/>
          <a:ext cx="2340081" cy="2314250"/>
        </p:xfrm>
        <a:graphic>
          <a:graphicData uri="http://schemas.openxmlformats.org/drawingml/2006/table">
            <a:tbl>
              <a:tblPr/>
              <a:tblGrid>
                <a:gridCol w="1125218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214863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Arabic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需要部分圣经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2543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178065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96386" y="478906"/>
            <a:ext cx="2977341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 阿古尔人 在 俄罗斯</a:t>
            </a:r>
          </a:p>
          <a:p>
            <a:endParaRPr lang="zh-CN" altLang="en-US" sz="1400" b="1" dirty="0"/>
          </a:p>
          <a:p>
            <a:r>
              <a:rPr lang="zh-CN" altLang="en-US" sz="1200" dirty="0"/>
              <a:t>当耶稣用比喻说到羊和牠们的牧羊人时，是在对诸如俄罗斯阿古尔这类人说的。阿古尔男人是著名的牧羊人，妇女则照料村里的住民，尤其是在严寒的冬季。达吉斯坦是崎岖的山区，那里的人们崇尚坚韧和勤奋。阿古尔人在达吉斯坦生活了数千年，在第</a:t>
            </a:r>
            <a:r>
              <a:rPr lang="en-US" altLang="zh-CN" sz="1200" dirty="0"/>
              <a:t>8</a:t>
            </a:r>
            <a:r>
              <a:rPr lang="zh-CN" altLang="en-US" sz="1200" dirty="0"/>
              <a:t>世纪被阿拉伯人征服后，皈依了伊斯兰教。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事工阻礙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达吉斯坦因其崎岖不平的生活环境和政府的干预，难以进入。</a:t>
            </a:r>
          </a:p>
          <a:p>
            <a:endParaRPr lang="zh-CN" altLang="en-US" sz="1200" b="1" u="sng" dirty="0"/>
          </a:p>
          <a:p>
            <a:r>
              <a:rPr lang="zh-CN" altLang="en-US" sz="1200" b="1" u="sng" dirty="0"/>
              <a:t>外展创意想法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由于阿古尔人的识字率很低，最好经由口头方式接触他们。</a:t>
            </a:r>
            <a:r>
              <a:rPr lang="en-US" altLang="zh-CN" sz="1200" dirty="0"/>
              <a:t>《</a:t>
            </a:r>
            <a:r>
              <a:rPr lang="zh-CN" altLang="en-US" sz="1200" dirty="0"/>
              <a:t>耶稣</a:t>
            </a:r>
            <a:r>
              <a:rPr lang="en-US" altLang="zh-CN" sz="1200" dirty="0"/>
              <a:t>》</a:t>
            </a:r>
            <a:r>
              <a:rPr lang="zh-CN" altLang="en-US" sz="1200" dirty="0"/>
              <a:t>电影连同福音录音、短剧和歌曲，都是强有力的工具。有人定期为俄罗斯这一地区的穆斯林祷告。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</a:t>
            </a:r>
            <a:r>
              <a:rPr lang="en-US" altLang="zh-CN" sz="1200" b="1" u="sng" dirty="0"/>
              <a:t>: </a:t>
            </a:r>
            <a:r>
              <a:rPr lang="en-US" altLang="zh-CN" sz="1200" dirty="0"/>
              <a:t>"</a:t>
            </a:r>
            <a:r>
              <a:rPr lang="zh-CN" altLang="en-US" sz="1200" dirty="0"/>
              <a:t>求 你 以 你 的 真 理 引 导 我 ， 教 训 我 ， 因 为 你 是 救 我 的 神 。 我 终 日 等 候 你 。 </a:t>
            </a:r>
            <a:r>
              <a:rPr lang="en-US" altLang="zh-CN" sz="1200" dirty="0"/>
              <a:t>“ - </a:t>
            </a:r>
            <a:r>
              <a:rPr lang="zh-CN" altLang="en-US" sz="1200" dirty="0"/>
              <a:t>诗篇 </a:t>
            </a:r>
            <a:r>
              <a:rPr lang="en-US" altLang="zh-CN" sz="1200" dirty="0"/>
              <a:t>25:5</a:t>
            </a:r>
          </a:p>
          <a:p>
            <a:r>
              <a:rPr lang="en-US" altLang="zh-CN" sz="1200" dirty="0"/>
              <a:t>
</a:t>
            </a:r>
            <a:r>
              <a:rPr lang="zh-CN" altLang="en-US" sz="1200" b="1" u="sng" dirty="0"/>
              <a:t>祷告重点：</a:t>
            </a:r>
            <a:r>
              <a:rPr lang="zh-CN" altLang="en-US" sz="1200" dirty="0"/>
              <a:t>祈祷这非常的一年，来自这个未得之民群体的许多人。将为通往真正的正义和指引的道路。而寻求神。到目前为止，只有一位已知的阿古尔信徒。 求主让这位信徒继续紧紧依靠基督，并使那些灵里饥渴的人作主门徒。 求主让阿古尔人对尔撒（耶稣）的兴趣日益加增。 求主让他们知道谁是真正的耶稣：祂是通往天父的惟一道路。 求主鼓励并添加那些服事阿古尔人的福音工人。</a:t>
            </a:r>
            <a:endParaRPr lang="en-NZ" altLang="zh-CN" sz="1200" dirty="0"/>
          </a:p>
        </p:txBody>
      </p:sp>
      <p:pic>
        <p:nvPicPr>
          <p:cNvPr id="2" name="Picture 2" descr="Map of Aghul in Russia">
            <a:extLst>
              <a:ext uri="{FF2B5EF4-FFF2-40B4-BE49-F238E27FC236}">
                <a16:creationId xmlns:a16="http://schemas.microsoft.com/office/drawing/2014/main" id="{F935E2A1-93D3-4715-D774-835F7CD2D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224" y="686294"/>
            <a:ext cx="2977341" cy="414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请为所有在海外度假或探亲的弟兄姊妹祷告，愿主保守他们旅途的平安，看顾他们身体的健康。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为假期中的孩子们祷告，控制使用电玩的时间，在假期中有丰富的活动，也有好的休息。愿天父看顾他们出入平安。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日，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17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31116" y="5168300"/>
            <a:ext cx="2635178" cy="89321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青少年 </a:t>
            </a:r>
            <a:r>
              <a:rPr lang="en-NZ" altLang="zh-CN" sz="1400" b="1" u="sng" dirty="0">
                <a:solidFill>
                  <a:schemeClr val="tx1"/>
                </a:solidFill>
              </a:rPr>
              <a:t>2024 </a:t>
            </a:r>
            <a:r>
              <a:rPr lang="zh-CN" altLang="en-US" sz="1400" b="1" u="sng" dirty="0">
                <a:solidFill>
                  <a:schemeClr val="tx1"/>
                </a:solidFill>
              </a:rPr>
              <a:t>复活节营会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r>
              <a:rPr lang="en-NZ" altLang="zh-CN" sz="1200" dirty="0">
                <a:solidFill>
                  <a:schemeClr val="tx1"/>
                </a:solidFill>
              </a:rPr>
              <a:t>-4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号，欢迎奉献，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P</a:t>
            </a:r>
            <a:r>
              <a:rPr lang="en-US" altLang="zh-CN" sz="1200" dirty="0" err="1">
                <a:solidFill>
                  <a:schemeClr val="tx1"/>
                </a:solidFill>
              </a:rPr>
              <a:t>astor</a:t>
            </a:r>
            <a:r>
              <a:rPr lang="en-US" altLang="zh-CN" sz="1200" dirty="0">
                <a:solidFill>
                  <a:schemeClr val="tx1"/>
                </a:solidFill>
              </a:rPr>
              <a:t> Bijoy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209297" y="3814058"/>
            <a:ext cx="2639992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龙飘飘诗歌分享会因故取消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049BBE-7A42-CB9E-5103-0D7BA4E547F5}"/>
              </a:ext>
            </a:extLst>
          </p:cNvPr>
          <p:cNvSpPr/>
          <p:nvPr/>
        </p:nvSpPr>
        <p:spPr>
          <a:xfrm>
            <a:off x="6201920" y="2540160"/>
            <a:ext cx="2602526" cy="103676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中文启发课程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教会中文启发课程将于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日周日开始，报名请联络</a:t>
            </a:r>
            <a:r>
              <a:rPr lang="en-US" altLang="zh-CN" sz="1200" dirty="0">
                <a:solidFill>
                  <a:schemeClr val="tx1"/>
                </a:solidFill>
              </a:rPr>
              <a:t>Frieda</a:t>
            </a:r>
            <a:r>
              <a:rPr lang="zh-CN" altLang="en-US" sz="1200" dirty="0">
                <a:solidFill>
                  <a:schemeClr val="tx1"/>
                </a:solidFill>
              </a:rPr>
              <a:t>，或者</a:t>
            </a:r>
            <a:r>
              <a:rPr lang="en-US" altLang="zh-CN" sz="1200" dirty="0">
                <a:solidFill>
                  <a:schemeClr val="tx1"/>
                </a:solidFill>
              </a:rPr>
              <a:t>Wendy 021-02654800.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93889</TotalTime>
  <Words>1934</Words>
  <Application>Microsoft Office PowerPoint</Application>
  <PresentationFormat>Custom</PresentationFormat>
  <Paragraphs>114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2889</cp:revision>
  <cp:lastPrinted>2024-02-09T00:42:42Z</cp:lastPrinted>
  <dcterms:created xsi:type="dcterms:W3CDTF">2016-04-12T21:55:16Z</dcterms:created>
  <dcterms:modified xsi:type="dcterms:W3CDTF">2024-02-22T21:08:19Z</dcterms:modified>
</cp:coreProperties>
</file>