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p:scale>
          <a:sx n="70" d="100"/>
          <a:sy n="70" d="100"/>
        </p:scale>
        <p:origin x="1236" y="-42"/>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12/01/2024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12/01/2024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12/01/2024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12/01/2024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12/01/2024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12/01/2024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12/01/2024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12/01/2024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12/01/2024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12/01/2024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12/01/2024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12/01/2024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12/01/2024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Church Planters in Japan </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Rom</a:t>
            </a:r>
            <a:r>
              <a:rPr lang="en-US" altLang="zh-CN" sz="2200" b="1" dirty="0">
                <a:solidFill>
                  <a:schemeClr val="tx1"/>
                </a:solidFill>
              </a:rPr>
              <a:t>e</a:t>
            </a:r>
            <a:r>
              <a:rPr lang="fr-FR" altLang="zh-CN" sz="2200" b="1" dirty="0">
                <a:solidFill>
                  <a:schemeClr val="tx1"/>
                </a:solidFill>
              </a:rPr>
              <a:t> 3:22 </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Adam &amp; Ayako Dawson</a:t>
            </a: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14 January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759346" y="353512"/>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68484" y="6469010"/>
            <a:ext cx="6063584" cy="1985159"/>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400" b="1" u="sng" dirty="0"/>
              <a:t>VERSE FOR THE WEEK</a:t>
            </a:r>
            <a:r>
              <a:rPr lang="en-US" altLang="zh-CN" sz="1400" b="1" u="sng" dirty="0"/>
              <a:t>—</a:t>
            </a:r>
            <a:endParaRPr lang="en-US" altLang="zh-CN" sz="1400" b="1" u="sng" dirty="0">
              <a:highlight>
                <a:srgbClr val="FFFF00"/>
              </a:highlight>
            </a:endParaRPr>
          </a:p>
          <a:p>
            <a:pPr algn="just">
              <a:defRPr sz="1800" b="0" i="0" u="none" strike="noStrike" kern="0" cap="none" spc="0" baseline="0">
                <a:solidFill>
                  <a:srgbClr val="000000"/>
                </a:solidFill>
                <a:uFillTx/>
              </a:defRPr>
            </a:pPr>
            <a:endParaRPr lang="en-US" sz="500" dirty="0">
              <a:solidFill>
                <a:srgbClr val="000000"/>
              </a:solidFill>
            </a:endParaRPr>
          </a:p>
          <a:p>
            <a:pPr algn="just">
              <a:defRPr sz="1800" b="0" i="0" u="none" strike="noStrike" kern="0" cap="none" spc="0" baseline="0">
                <a:solidFill>
                  <a:srgbClr val="000000"/>
                </a:solidFill>
                <a:uFillTx/>
              </a:defRPr>
            </a:pPr>
            <a:r>
              <a:rPr lang="en-NZ" sz="1100" b="1" dirty="0">
                <a:solidFill>
                  <a:srgbClr val="000000"/>
                </a:solidFill>
              </a:rPr>
              <a:t>Rom 3:22-</a:t>
            </a:r>
            <a:r>
              <a:rPr lang="en-NZ" sz="1100" dirty="0">
                <a:solidFill>
                  <a:srgbClr val="000000"/>
                </a:solidFill>
              </a:rPr>
              <a:t>---We are made right with God by placing our faith in Jesus Christ. And this is true for everyone who believes, no matter who we are.</a:t>
            </a:r>
          </a:p>
          <a:p>
            <a:pPr algn="just">
              <a:defRPr sz="1800" b="0" i="0" u="none" strike="noStrike" kern="0" cap="none" spc="0" baseline="0">
                <a:solidFill>
                  <a:srgbClr val="000000"/>
                </a:solidFill>
                <a:uFillTx/>
              </a:defRPr>
            </a:pPr>
            <a:r>
              <a:rPr lang="en-NZ" sz="1100" b="1" dirty="0">
                <a:solidFill>
                  <a:srgbClr val="000000"/>
                </a:solidFill>
              </a:rPr>
              <a:t>Romans 5:8</a:t>
            </a:r>
            <a:r>
              <a:rPr lang="en-US" sz="1100" dirty="0">
                <a:solidFill>
                  <a:srgbClr val="000000"/>
                </a:solidFill>
              </a:rPr>
              <a:t>----</a:t>
            </a:r>
            <a:r>
              <a:rPr lang="en-NZ" sz="1100" dirty="0">
                <a:solidFill>
                  <a:srgbClr val="000000"/>
                </a:solidFill>
              </a:rPr>
              <a:t>God shows his love for us in that while we were still sinners, Christ died for us. </a:t>
            </a:r>
          </a:p>
          <a:p>
            <a:pPr algn="just">
              <a:defRPr sz="1800" b="0" i="0" u="none" strike="noStrike" kern="0" cap="none" spc="0" baseline="0">
                <a:solidFill>
                  <a:srgbClr val="000000"/>
                </a:solidFill>
                <a:uFillTx/>
              </a:defRPr>
            </a:pPr>
            <a:r>
              <a:rPr lang="en-NZ" sz="1100" b="1" dirty="0">
                <a:solidFill>
                  <a:srgbClr val="000000"/>
                </a:solidFill>
              </a:rPr>
              <a:t>Psalm 40:2-3-</a:t>
            </a:r>
            <a:r>
              <a:rPr lang="en-NZ" sz="1100" dirty="0">
                <a:solidFill>
                  <a:srgbClr val="000000"/>
                </a:solidFill>
              </a:rPr>
              <a:t>--- He lifted me out of the slimy pit, out of the mud and mire;</a:t>
            </a:r>
          </a:p>
          <a:p>
            <a:pPr algn="just">
              <a:defRPr sz="1800" b="0" i="0" u="none" strike="noStrike" kern="0" cap="none" spc="0" baseline="0">
                <a:solidFill>
                  <a:srgbClr val="000000"/>
                </a:solidFill>
                <a:uFillTx/>
              </a:defRPr>
            </a:pPr>
            <a:r>
              <a:rPr lang="en-NZ" sz="1100" dirty="0">
                <a:solidFill>
                  <a:srgbClr val="000000"/>
                </a:solidFill>
              </a:rPr>
              <a:t>he set my feet on a rock and gave me a firm place to stand.</a:t>
            </a:r>
          </a:p>
          <a:p>
            <a:pPr algn="just">
              <a:defRPr sz="1800" b="0" i="0" u="none" strike="noStrike" kern="0" cap="none" spc="0" baseline="0">
                <a:solidFill>
                  <a:srgbClr val="000000"/>
                </a:solidFill>
                <a:uFillTx/>
              </a:defRPr>
            </a:pPr>
            <a:r>
              <a:rPr lang="en-NZ" sz="1100" dirty="0">
                <a:solidFill>
                  <a:srgbClr val="000000"/>
                </a:solidFill>
              </a:rPr>
              <a:t>He put a new song in my mouth, a hymn of praise to our God.</a:t>
            </a:r>
          </a:p>
          <a:p>
            <a:pPr algn="just">
              <a:defRPr sz="1800" b="0" i="0" u="none" strike="noStrike" kern="0" cap="none" spc="0" baseline="0">
                <a:solidFill>
                  <a:srgbClr val="000000"/>
                </a:solidFill>
                <a:uFillTx/>
              </a:defRPr>
            </a:pPr>
            <a:r>
              <a:rPr lang="en-NZ" sz="1100" dirty="0">
                <a:solidFill>
                  <a:srgbClr val="000000"/>
                </a:solidFill>
              </a:rPr>
              <a:t>Many will see and fear the Lord and put their trust in him. </a:t>
            </a:r>
          </a:p>
          <a:p>
            <a:pPr algn="just">
              <a:defRPr sz="1800" b="0" i="0" u="none" strike="noStrike" kern="0" cap="none" spc="0" baseline="0">
                <a:solidFill>
                  <a:srgbClr val="000000"/>
                </a:solidFill>
                <a:uFillTx/>
              </a:defRPr>
            </a:pPr>
            <a:r>
              <a:rPr lang="en-NZ" sz="1100" b="1" dirty="0">
                <a:solidFill>
                  <a:srgbClr val="000000"/>
                </a:solidFill>
              </a:rPr>
              <a:t>John 10:10-</a:t>
            </a:r>
            <a:r>
              <a:rPr lang="en-NZ" sz="1100" dirty="0">
                <a:solidFill>
                  <a:srgbClr val="000000"/>
                </a:solidFill>
              </a:rPr>
              <a:t>---The thief comes only to steal and kill and destroy. I came that they may have life and have it abundantly. </a:t>
            </a:r>
          </a:p>
          <a:p>
            <a:pPr algn="just">
              <a:defRPr sz="1800" b="0" i="0" u="none" strike="noStrike" kern="0" cap="none" spc="0" baseline="0">
                <a:solidFill>
                  <a:srgbClr val="000000"/>
                </a:solidFill>
                <a:uFillTx/>
              </a:defRPr>
            </a:pPr>
            <a:endParaRPr lang="en-US" sz="500" dirty="0">
              <a:solidFill>
                <a:srgbClr val="000000"/>
              </a:solidFill>
            </a:endParaRPr>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2369602550"/>
              </p:ext>
            </p:extLst>
          </p:nvPr>
        </p:nvGraphicFramePr>
        <p:xfrm>
          <a:off x="4256289" y="3065849"/>
          <a:ext cx="2106192" cy="3244125"/>
        </p:xfrm>
        <a:graphic>
          <a:graphicData uri="http://schemas.openxmlformats.org/drawingml/2006/table">
            <a:tbl>
              <a:tblPr/>
              <a:tblGrid>
                <a:gridCol w="1126098">
                  <a:extLst>
                    <a:ext uri="{9D8B030D-6E8A-4147-A177-3AD203B41FA5}">
                      <a16:colId xmlns:a16="http://schemas.microsoft.com/office/drawing/2014/main" val="2098118127"/>
                    </a:ext>
                  </a:extLst>
                </a:gridCol>
                <a:gridCol w="980094">
                  <a:extLst>
                    <a:ext uri="{9D8B030D-6E8A-4147-A177-3AD203B41FA5}">
                      <a16:colId xmlns:a16="http://schemas.microsoft.com/office/drawing/2014/main" val="588163276"/>
                    </a:ext>
                  </a:extLst>
                </a:gridCol>
              </a:tblGrid>
              <a:tr h="376597">
                <a:tc>
                  <a:txBody>
                    <a:bodyPr/>
                    <a:lstStyle/>
                    <a:p>
                      <a:endParaRPr lang="en-NZ" sz="115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NZ" sz="115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56613">
                <a:tc>
                  <a:txBody>
                    <a:bodyPr/>
                    <a:lstStyle/>
                    <a:p>
                      <a:r>
                        <a:rPr lang="en-NZ" sz="12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39,000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256613">
                <a:tc>
                  <a:txBody>
                    <a:bodyPr/>
                    <a:lstStyle/>
                    <a:p>
                      <a:r>
                        <a:rPr lang="en-NZ" sz="12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39,000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204173">
                <a:tc>
                  <a:txBody>
                    <a:bodyPr/>
                    <a:lstStyle/>
                    <a:p>
                      <a:r>
                        <a:rPr lang="en-NZ" sz="12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err="1"/>
                        <a:t>Talieng</a:t>
                      </a:r>
                      <a:endParaRPr lang="en-US" sz="1200" b="0" i="0" dirty="0"/>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56613">
                <a:tc>
                  <a:txBody>
                    <a:bodyPr/>
                    <a:lstStyle/>
                    <a:p>
                      <a:r>
                        <a:rPr lang="en-NZ" sz="12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Ethnic Religions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256613">
                <a:tc>
                  <a:txBody>
                    <a:bodyPr/>
                    <a:lstStyle/>
                    <a:p>
                      <a:r>
                        <a:rPr lang="en-NZ" sz="12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Unspecified</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256613">
                <a:tc>
                  <a:txBody>
                    <a:bodyPr/>
                    <a:lstStyle/>
                    <a:p>
                      <a:r>
                        <a:rPr lang="en-NZ" sz="12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04173">
                <a:tc>
                  <a:txBody>
                    <a:bodyPr/>
                    <a:lstStyle/>
                    <a:p>
                      <a:r>
                        <a:rPr lang="en-NZ" sz="12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256613">
                <a:tc>
                  <a:txBody>
                    <a:bodyPr/>
                    <a:lstStyle/>
                    <a:p>
                      <a:r>
                        <a:rPr lang="en-NZ" sz="1200" b="0" i="0">
                          <a:effectLst/>
                        </a:rPr>
                        <a:t>Audio Recordings: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56613">
                <a:tc>
                  <a:txBody>
                    <a:bodyPr/>
                    <a:lstStyle/>
                    <a:p>
                      <a:r>
                        <a:rPr lang="en-NZ" sz="1200" b="0" dirty="0">
                          <a:effectLst/>
                        </a:rPr>
                        <a:t>S</a:t>
                      </a:r>
                      <a:r>
                        <a:rPr lang="en-US" altLang="zh-CN" sz="1200" b="0" dirty="0">
                          <a:effectLst/>
                        </a:rPr>
                        <a:t>tatus</a:t>
                      </a:r>
                      <a:endParaRPr lang="en-NZ" sz="1200" b="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dirty="0">
                          <a:effectLst/>
                        </a:rPr>
                        <a:t>U</a:t>
                      </a:r>
                      <a:r>
                        <a:rPr lang="en-US" altLang="zh-CN" sz="1200" b="0" dirty="0" err="1">
                          <a:effectLst/>
                        </a:rPr>
                        <a:t>nreached</a:t>
                      </a:r>
                      <a:endParaRPr lang="en-NZ" sz="1200" b="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9239604"/>
                  </a:ext>
                </a:extLst>
              </a:tr>
              <a:tr h="196992">
                <a:tc>
                  <a:txBody>
                    <a:bodyPr/>
                    <a:lstStyle/>
                    <a:p>
                      <a:pPr marL="0" algn="l" defTabSz="914400" rtl="0" eaLnBrk="1" latinLnBrk="0" hangingPunct="1"/>
                      <a:endParaRPr lang="en-NZ" sz="115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15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2" name="TextBox 11">
            <a:extLst>
              <a:ext uri="{FF2B5EF4-FFF2-40B4-BE49-F238E27FC236}">
                <a16:creationId xmlns:a16="http://schemas.microsoft.com/office/drawing/2014/main" id="{370CD447-7D6C-3C55-E1AD-B7322810CD72}"/>
              </a:ext>
            </a:extLst>
          </p:cNvPr>
          <p:cNvSpPr txBox="1"/>
          <p:nvPr/>
        </p:nvSpPr>
        <p:spPr>
          <a:xfrm>
            <a:off x="40222" y="353512"/>
            <a:ext cx="2327298" cy="3077766"/>
          </a:xfrm>
          <a:prstGeom prst="rect">
            <a:avLst/>
          </a:prstGeom>
          <a:noFill/>
        </p:spPr>
        <p:txBody>
          <a:bodyPr wrap="square">
            <a:spAutoFit/>
          </a:bodyPr>
          <a:lstStyle/>
          <a:p>
            <a:pPr algn="l"/>
            <a:r>
              <a:rPr lang="en-US" altLang="zh-CN" sz="1400" b="1" dirty="0" err="1">
                <a:effectLst/>
              </a:rPr>
              <a:t>Talieng</a:t>
            </a:r>
            <a:r>
              <a:rPr lang="en-US" altLang="zh-CN" sz="1400" b="1" dirty="0">
                <a:effectLst/>
              </a:rPr>
              <a:t> in Laos</a:t>
            </a:r>
          </a:p>
          <a:p>
            <a:pPr algn="l"/>
            <a:endParaRPr lang="en-US" altLang="zh-CN" sz="1200" dirty="0">
              <a:effectLst/>
            </a:endParaRPr>
          </a:p>
          <a:p>
            <a:pPr algn="l"/>
            <a:r>
              <a:rPr lang="en-US" altLang="zh-CN" sz="1200" dirty="0" err="1">
                <a:effectLst/>
              </a:rPr>
              <a:t>Talieng</a:t>
            </a:r>
            <a:r>
              <a:rPr lang="en-US" altLang="zh-CN" sz="1200" dirty="0">
                <a:effectLst/>
              </a:rPr>
              <a:t> means "headhunters," and they are concentrated in remote mountainous areas near Laos’ border with Vietnam. Many remain in extremely isolated communities, around 5,000 feet above sea-level, and they have little or no interaction with other groups. They still retain their own customs and traditional dress. </a:t>
            </a:r>
            <a:r>
              <a:rPr lang="en-US" altLang="zh-CN" sz="1200" dirty="0" err="1">
                <a:effectLst/>
              </a:rPr>
              <a:t>Talieng</a:t>
            </a:r>
            <a:r>
              <a:rPr lang="en-US" altLang="zh-CN" sz="1200" dirty="0">
                <a:effectLst/>
              </a:rPr>
              <a:t> people in Laos construct houses for the spirits and deities they believe can protect and bless them.</a:t>
            </a:r>
          </a:p>
        </p:txBody>
      </p:sp>
      <p:pic>
        <p:nvPicPr>
          <p:cNvPr id="1026" name="Picture 2" descr="Map of Talieng in Laos">
            <a:extLst>
              <a:ext uri="{FF2B5EF4-FFF2-40B4-BE49-F238E27FC236}">
                <a16:creationId xmlns:a16="http://schemas.microsoft.com/office/drawing/2014/main" id="{E1E0EDD2-4C04-B1A8-756C-025CD2194D5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8087" y="628660"/>
            <a:ext cx="3820619" cy="267892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FF46FC-EF4B-1D26-C4DC-6A9DA7727DCC}"/>
              </a:ext>
            </a:extLst>
          </p:cNvPr>
          <p:cNvSpPr txBox="1"/>
          <p:nvPr/>
        </p:nvSpPr>
        <p:spPr>
          <a:xfrm>
            <a:off x="44446" y="3371088"/>
            <a:ext cx="4184480" cy="3046988"/>
          </a:xfrm>
          <a:prstGeom prst="rect">
            <a:avLst/>
          </a:prstGeom>
          <a:noFill/>
        </p:spPr>
        <p:txBody>
          <a:bodyPr wrap="square">
            <a:spAutoFit/>
          </a:bodyPr>
          <a:lstStyle/>
          <a:p>
            <a:pPr algn="l"/>
            <a:r>
              <a:rPr lang="en-US" altLang="zh-CN" sz="1200" b="1" u="sng" dirty="0">
                <a:effectLst/>
              </a:rPr>
              <a:t>Ministry Obstacles</a:t>
            </a:r>
            <a:r>
              <a:rPr lang="en-NZ" altLang="zh-CN" sz="1200" b="1" u="sng" dirty="0"/>
              <a:t>:</a:t>
            </a:r>
            <a:r>
              <a:rPr lang="zh-CN" altLang="en-US" sz="1200" b="1" u="sng" dirty="0"/>
              <a:t> </a:t>
            </a:r>
            <a:r>
              <a:rPr lang="en-US" altLang="zh-CN" sz="1200" dirty="0">
                <a:effectLst/>
              </a:rPr>
              <a:t>There are a number of </a:t>
            </a:r>
            <a:r>
              <a:rPr lang="en-US" altLang="zh-CN" sz="1200" dirty="0" err="1">
                <a:effectLst/>
              </a:rPr>
              <a:t>Talieng</a:t>
            </a:r>
            <a:r>
              <a:rPr lang="en-US" altLang="zh-CN" sz="1200" dirty="0">
                <a:effectLst/>
              </a:rPr>
              <a:t> Christians in Vietnam, but the massive mountains and political restrictions between Vietnam and Laos have prevented the gospel from spreading across the border.</a:t>
            </a:r>
          </a:p>
          <a:p>
            <a:pPr algn="l"/>
            <a:endParaRPr lang="en-US" altLang="zh-CN" sz="1200" dirty="0">
              <a:effectLst/>
            </a:endParaRPr>
          </a:p>
          <a:p>
            <a:pPr algn="l"/>
            <a:r>
              <a:rPr lang="en-US" altLang="zh-CN" sz="1200" b="1" u="sng" dirty="0">
                <a:effectLst/>
              </a:rPr>
              <a:t>Outreach Ideas: </a:t>
            </a:r>
            <a:r>
              <a:rPr lang="en-US" altLang="zh-CN" sz="1200" dirty="0">
                <a:effectLst/>
              </a:rPr>
              <a:t>The </a:t>
            </a:r>
            <a:r>
              <a:rPr lang="en-US" altLang="zh-CN" sz="1200" dirty="0" err="1">
                <a:effectLst/>
              </a:rPr>
              <a:t>Talieng</a:t>
            </a:r>
            <a:r>
              <a:rPr lang="en-US" altLang="zh-CN" sz="1200" dirty="0">
                <a:effectLst/>
              </a:rPr>
              <a:t> need the abundant life that only comes from a relationship with Jesus Christ. Disciples of the Lord Jesus who know how to communicate the truth of the gospel can go, serve and share.</a:t>
            </a:r>
          </a:p>
          <a:p>
            <a:pPr algn="l"/>
            <a:endParaRPr lang="en-US" altLang="zh-CN" sz="1200" dirty="0">
              <a:effectLst/>
            </a:endParaRPr>
          </a:p>
          <a:p>
            <a:pPr algn="l"/>
            <a:r>
              <a:rPr lang="en-US" altLang="zh-CN" sz="1200" b="1" u="sng" dirty="0">
                <a:effectLst/>
              </a:rPr>
              <a:t>Prayer Focus:  </a:t>
            </a:r>
            <a:r>
              <a:rPr lang="en-US" altLang="zh-CN" sz="1200" dirty="0">
                <a:effectLst/>
              </a:rPr>
              <a:t>Pray the </a:t>
            </a:r>
            <a:r>
              <a:rPr lang="en-US" altLang="zh-CN" sz="1200" dirty="0" err="1">
                <a:effectLst/>
              </a:rPr>
              <a:t>Talieng</a:t>
            </a:r>
            <a:r>
              <a:rPr lang="en-US" altLang="zh-CN" sz="1200" dirty="0">
                <a:effectLst/>
              </a:rPr>
              <a:t> people, especially those in remote areas, would hear and respond to the abundant grace of Jesus. Pray there would soon be a strong church planting movement among the </a:t>
            </a:r>
            <a:r>
              <a:rPr lang="en-US" altLang="zh-CN" sz="1200" dirty="0" err="1">
                <a:effectLst/>
              </a:rPr>
              <a:t>Talieng</a:t>
            </a:r>
            <a:r>
              <a:rPr lang="en-US" altLang="zh-CN" sz="1200" dirty="0">
                <a:effectLst/>
              </a:rPr>
              <a:t> of Laos. Wrestle in prayer against the powerful spirits and witchcraft keeping the </a:t>
            </a:r>
            <a:r>
              <a:rPr lang="en-US" altLang="zh-CN" sz="1200" dirty="0" err="1">
                <a:effectLst/>
              </a:rPr>
              <a:t>Talieng</a:t>
            </a:r>
            <a:r>
              <a:rPr lang="en-US" altLang="zh-CN" sz="1200" dirty="0">
                <a:effectLst/>
              </a:rPr>
              <a:t> in spiritual chains.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8356134"/>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take root in the Rock of Christ downward, and bear the fruit of the Holy Spirit. </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a:t>
            </a:r>
            <a:r>
              <a:rPr lang="en-US" altLang="zh-CN" sz="1200" dirty="0"/>
              <a:t>ray for Ming, Kevin and Shuping for their therapies.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Please pray for all brothers and sisters who are on vacation overseas. May the Lord keep their journey safe and take care of their health.</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Pray for the children during the holidays, they will manage well their time to use electronic products, have a good time with their parents. Have wonderful activities.</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sz="1200" dirty="0"/>
                <a:t>Will resume on February 2024</a:t>
              </a:r>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a:t>
              </a:r>
              <a:r>
                <a:rPr lang="en-US" altLang="zh-CN" sz="1200" dirty="0"/>
                <a:t>each month </a:t>
              </a:r>
              <a:r>
                <a:rPr lang="en-NZ" sz="1200" dirty="0"/>
                <a:t>7:30pm </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6370963" y="7196943"/>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3" name="Rectangle: Rounded Corners 2">
            <a:extLst>
              <a:ext uri="{FF2B5EF4-FFF2-40B4-BE49-F238E27FC236}">
                <a16:creationId xmlns:a16="http://schemas.microsoft.com/office/drawing/2014/main" id="{53BF6292-ADA8-066B-C6E1-EE175D0B0E8E}"/>
              </a:ext>
            </a:extLst>
          </p:cNvPr>
          <p:cNvSpPr/>
          <p:nvPr/>
        </p:nvSpPr>
        <p:spPr>
          <a:xfrm>
            <a:off x="6330274" y="4097753"/>
            <a:ext cx="2676855" cy="1129078"/>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Church Cleaning Day</a:t>
            </a:r>
            <a:endParaRPr lang="en-US" altLang="zh-CN" sz="500" b="1" dirty="0">
              <a:solidFill>
                <a:schemeClr val="tx1"/>
              </a:solidFill>
            </a:endParaRPr>
          </a:p>
          <a:p>
            <a:pPr algn="ctr"/>
            <a:endParaRPr lang="en-US" altLang="zh-CN" sz="500" dirty="0">
              <a:solidFill>
                <a:schemeClr val="tx1"/>
              </a:solidFill>
            </a:endParaRPr>
          </a:p>
          <a:p>
            <a:pPr algn="ctr"/>
            <a:r>
              <a:rPr lang="en-NZ" altLang="zh-CN" sz="1200" dirty="0">
                <a:solidFill>
                  <a:schemeClr val="tx1"/>
                </a:solidFill>
              </a:rPr>
              <a:t>Time: </a:t>
            </a:r>
            <a:r>
              <a:rPr lang="en-US" altLang="zh-CN" sz="1200" dirty="0">
                <a:solidFill>
                  <a:schemeClr val="tx1"/>
                </a:solidFill>
              </a:rPr>
              <a:t>27 Jan, 9.30-12pm (Sat)</a:t>
            </a:r>
          </a:p>
          <a:p>
            <a:pPr algn="ctr"/>
            <a:r>
              <a:rPr lang="en-US" altLang="zh-CN" sz="1200" dirty="0">
                <a:solidFill>
                  <a:schemeClr val="tx1"/>
                </a:solidFill>
              </a:rPr>
              <a:t>church will prepare lunch,</a:t>
            </a:r>
          </a:p>
          <a:p>
            <a:pPr algn="ctr"/>
            <a:r>
              <a:rPr lang="en-US" altLang="zh-CN" sz="1200" dirty="0">
                <a:solidFill>
                  <a:schemeClr val="tx1"/>
                </a:solidFill>
              </a:rPr>
              <a:t> please bring the tools</a:t>
            </a:r>
          </a:p>
        </p:txBody>
      </p:sp>
      <p:sp>
        <p:nvSpPr>
          <p:cNvPr id="2" name="Rectangle: Rounded Corners 1">
            <a:extLst>
              <a:ext uri="{FF2B5EF4-FFF2-40B4-BE49-F238E27FC236}">
                <a16:creationId xmlns:a16="http://schemas.microsoft.com/office/drawing/2014/main" id="{F49023FC-A1E3-BC55-058A-34C4022773A2}"/>
              </a:ext>
            </a:extLst>
          </p:cNvPr>
          <p:cNvSpPr/>
          <p:nvPr/>
        </p:nvSpPr>
        <p:spPr>
          <a:xfrm>
            <a:off x="6344953" y="2843646"/>
            <a:ext cx="2626794" cy="889088"/>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A</a:t>
            </a:r>
            <a:r>
              <a:rPr lang="en-NZ" altLang="zh-CN" sz="1400" b="1" u="sng" dirty="0" err="1">
                <a:solidFill>
                  <a:schemeClr val="tx1"/>
                </a:solidFill>
              </a:rPr>
              <a:t>ll</a:t>
            </a:r>
            <a:r>
              <a:rPr lang="zh-CN" altLang="en-US" sz="1400" b="1" u="sng" dirty="0">
                <a:solidFill>
                  <a:schemeClr val="tx1"/>
                </a:solidFill>
              </a:rPr>
              <a:t> </a:t>
            </a:r>
            <a:r>
              <a:rPr lang="en-NZ" altLang="zh-CN" sz="1400" b="1" u="sng" dirty="0">
                <a:solidFill>
                  <a:schemeClr val="tx1"/>
                </a:solidFill>
              </a:rPr>
              <a:t>Life</a:t>
            </a:r>
            <a:r>
              <a:rPr lang="zh-CN" altLang="en-US" sz="1400" b="1" u="sng" dirty="0">
                <a:solidFill>
                  <a:schemeClr val="tx1"/>
                </a:solidFill>
              </a:rPr>
              <a:t> </a:t>
            </a:r>
            <a:r>
              <a:rPr lang="en-NZ" altLang="zh-CN" sz="1400" b="1" u="sng" dirty="0">
                <a:solidFill>
                  <a:schemeClr val="tx1"/>
                </a:solidFill>
              </a:rPr>
              <a:t>Group</a:t>
            </a:r>
            <a:r>
              <a:rPr lang="zh-CN" altLang="en-US" sz="1400" b="1" u="sng" dirty="0">
                <a:solidFill>
                  <a:schemeClr val="tx1"/>
                </a:solidFill>
              </a:rPr>
              <a:t> </a:t>
            </a:r>
            <a:r>
              <a:rPr lang="en-NZ" altLang="zh-CN" sz="1400" b="1" u="sng" dirty="0">
                <a:solidFill>
                  <a:schemeClr val="tx1"/>
                </a:solidFill>
              </a:rPr>
              <a:t>&amp; </a:t>
            </a:r>
          </a:p>
          <a:p>
            <a:pPr algn="ctr"/>
            <a:r>
              <a:rPr lang="en-NZ" altLang="zh-CN" sz="1400" b="1" u="sng" dirty="0">
                <a:solidFill>
                  <a:schemeClr val="tx1"/>
                </a:solidFill>
              </a:rPr>
              <a:t>Sunday</a:t>
            </a:r>
            <a:r>
              <a:rPr lang="zh-CN" altLang="en-US" sz="1400" b="1" u="sng" dirty="0">
                <a:solidFill>
                  <a:schemeClr val="tx1"/>
                </a:solidFill>
              </a:rPr>
              <a:t> </a:t>
            </a:r>
            <a:r>
              <a:rPr lang="en-NZ" altLang="zh-CN" sz="1400" b="1" u="sng" dirty="0">
                <a:solidFill>
                  <a:schemeClr val="tx1"/>
                </a:solidFill>
              </a:rPr>
              <a:t>School &amp; Youth are </a:t>
            </a:r>
          </a:p>
          <a:p>
            <a:pPr algn="ctr"/>
            <a:r>
              <a:rPr lang="en-NZ" altLang="zh-CN" sz="1400" b="1" u="sng" dirty="0">
                <a:solidFill>
                  <a:schemeClr val="tx1"/>
                </a:solidFill>
              </a:rPr>
              <a:t>on holiday break  </a:t>
            </a:r>
            <a:r>
              <a:rPr lang="zh-CN" altLang="en-US" sz="1400" b="1" u="sng" dirty="0">
                <a:solidFill>
                  <a:schemeClr val="tx1"/>
                </a:solidFill>
              </a:rPr>
              <a:t> </a:t>
            </a:r>
            <a:endParaRPr lang="en-US" altLang="zh-CN" sz="500" b="1" dirty="0">
              <a:solidFill>
                <a:schemeClr val="tx1"/>
              </a:solidFill>
            </a:endParaRPr>
          </a:p>
          <a:p>
            <a:pPr algn="ctr"/>
            <a:endParaRPr lang="en-US" altLang="zh-CN" sz="500" dirty="0">
              <a:solidFill>
                <a:schemeClr val="tx1"/>
              </a:solidFill>
            </a:endParaRPr>
          </a:p>
        </p:txBody>
      </p:sp>
      <p:sp>
        <p:nvSpPr>
          <p:cNvPr id="8" name="Rectangle: Rounded Corners 7">
            <a:extLst>
              <a:ext uri="{FF2B5EF4-FFF2-40B4-BE49-F238E27FC236}">
                <a16:creationId xmlns:a16="http://schemas.microsoft.com/office/drawing/2014/main" id="{85D82B32-0E7D-043F-B3C7-B997995E33A9}"/>
              </a:ext>
            </a:extLst>
          </p:cNvPr>
          <p:cNvSpPr/>
          <p:nvPr/>
        </p:nvSpPr>
        <p:spPr>
          <a:xfrm>
            <a:off x="6375812" y="5591850"/>
            <a:ext cx="2676855" cy="1129078"/>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Healing Trauma teaching series</a:t>
            </a:r>
          </a:p>
          <a:p>
            <a:pPr algn="ctr"/>
            <a:endParaRPr lang="en-US" altLang="zh-CN" sz="500" dirty="0">
              <a:solidFill>
                <a:schemeClr val="tx1"/>
              </a:solidFill>
            </a:endParaRPr>
          </a:p>
          <a:p>
            <a:pPr algn="ctr"/>
            <a:r>
              <a:rPr lang="en-US" altLang="zh-CN" sz="1200" dirty="0">
                <a:solidFill>
                  <a:schemeClr val="tx1"/>
                </a:solidFill>
              </a:rPr>
              <a:t>From 31 January (8weeks)</a:t>
            </a:r>
            <a:r>
              <a:rPr lang="zh-CN" altLang="en-US" sz="1200" dirty="0">
                <a:solidFill>
                  <a:schemeClr val="tx1"/>
                </a:solidFill>
              </a:rPr>
              <a:t>，</a:t>
            </a:r>
            <a:r>
              <a:rPr lang="en-US" altLang="zh-CN" sz="1200" dirty="0">
                <a:solidFill>
                  <a:schemeClr val="tx1"/>
                </a:solidFill>
              </a:rPr>
              <a:t>each Wednesdays 10am to 1pm &amp; 6:30pm to 9:30pm @church</a:t>
            </a:r>
            <a:r>
              <a:rPr lang="zh-CN" altLang="en-US" sz="1200" dirty="0">
                <a:solidFill>
                  <a:schemeClr val="tx1"/>
                </a:solidFill>
              </a:rPr>
              <a:t>，</a:t>
            </a:r>
            <a:r>
              <a:rPr lang="en-NZ" altLang="zh-CN" sz="1200" dirty="0">
                <a:solidFill>
                  <a:schemeClr val="tx1"/>
                </a:solidFill>
              </a:rPr>
              <a:t>F</a:t>
            </a:r>
            <a:r>
              <a:rPr lang="en-US" altLang="zh-CN" sz="1200" dirty="0" err="1">
                <a:solidFill>
                  <a:schemeClr val="tx1"/>
                </a:solidFill>
              </a:rPr>
              <a:t>ree</a:t>
            </a:r>
            <a:endParaRPr lang="en-US" altLang="zh-CN" sz="12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165623-34FF-489C-8487-16FE56101470}">
  <ds:schemaRefs>
    <ds:schemaRef ds:uri="http://schemas.microsoft.com/office/infopath/2007/PartnerControls"/>
    <ds:schemaRef ds:uri="http://www.w3.org/XML/1998/namespace"/>
    <ds:schemaRef ds:uri="http://schemas.microsoft.com/office/2006/metadata/properties"/>
    <ds:schemaRef ds:uri="http://purl.org/dc/dcmitype/"/>
    <ds:schemaRef ds:uri="http://schemas.microsoft.com/office/2006/documentManagement/types"/>
    <ds:schemaRef ds:uri="http://purl.org/dc/elements/1.1/"/>
    <ds:schemaRef ds:uri="http://schemas.openxmlformats.org/package/2006/metadata/core-properties"/>
    <ds:schemaRef ds:uri="c2d9cb71-a9ca-481f-99f2-00284961d3fc"/>
    <ds:schemaRef ds:uri="http://purl.org/dc/terms/"/>
  </ds:schemaRefs>
</ds:datastoreItem>
</file>

<file path=customXml/itemProps2.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F8288-8C98-4D28-8021-499E32BCE4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Office%20Theme</Template>
  <TotalTime>98943</TotalTime>
  <Words>1313</Words>
  <Application>Microsoft Office PowerPoint</Application>
  <PresentationFormat>Custom</PresentationFormat>
  <Paragraphs>113</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Xc</cp:lastModifiedBy>
  <cp:revision>3239</cp:revision>
  <cp:lastPrinted>2023-12-15T00:10:43Z</cp:lastPrinted>
  <dcterms:created xsi:type="dcterms:W3CDTF">2016-04-12T21:55:00Z</dcterms:created>
  <dcterms:modified xsi:type="dcterms:W3CDTF">2024-01-12T05:24:58Z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