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12241213" cy="8640763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3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668" autoAdjust="0"/>
    <p:restoredTop sz="87761" autoAdjust="0"/>
  </p:normalViewPr>
  <p:slideViewPr>
    <p:cSldViewPr snapToGrid="0">
      <p:cViewPr varScale="1">
        <p:scale>
          <a:sx n="73" d="100"/>
          <a:sy n="73" d="100"/>
        </p:scale>
        <p:origin x="342" y="72"/>
      </p:cViewPr>
      <p:guideLst>
        <p:guide orient="horz" pos="2722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A33AB-072E-4C96-9ECE-16DCFEB5F1E5}" type="datetimeFigureOut">
              <a:rPr lang="en-NZ" smtClean="0"/>
              <a:t>17/03/2023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1241425"/>
            <a:ext cx="47498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41950" cy="3911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2863" y="943451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96087-E0D0-4A78-BA5A-6AF6838A27C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76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2270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496087-E0D0-4A78-BA5A-6AF6838A27CC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86802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0152" y="1414127"/>
            <a:ext cx="9180910" cy="3008266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152" y="4538404"/>
            <a:ext cx="9180910" cy="208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17/03/2023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03911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17/03/2023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735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0120" y="460043"/>
            <a:ext cx="2639511" cy="73226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585" y="460043"/>
            <a:ext cx="7765519" cy="732264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17/03/2023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8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17/03/2023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478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209" y="2154192"/>
            <a:ext cx="10558047" cy="359431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209" y="5782512"/>
            <a:ext cx="10558047" cy="189016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17/03/2023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133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585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116" y="2300204"/>
            <a:ext cx="5202515" cy="54824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17/03/2023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876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460041"/>
            <a:ext cx="10558047" cy="1670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179" y="2118189"/>
            <a:ext cx="5178606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179" y="3156279"/>
            <a:ext cx="5178606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115" y="2118189"/>
            <a:ext cx="5204110" cy="103809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115" y="3156279"/>
            <a:ext cx="5204110" cy="46424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17/03/2023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031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17/03/2023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706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17/03/2023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62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4111" y="1244112"/>
            <a:ext cx="6197115" cy="61405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17/03/2023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856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9" y="576051"/>
            <a:ext cx="3948110" cy="201617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4111" y="1244112"/>
            <a:ext cx="6197115" cy="614054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179" y="2592229"/>
            <a:ext cx="3948110" cy="48024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54C1C-8B1A-4AE4-B074-FCE5453C6325}" type="datetimeFigureOut">
              <a:rPr lang="en-NZ" smtClean="0"/>
              <a:pPr/>
              <a:t>17/03/2023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68866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584" y="460041"/>
            <a:ext cx="10558047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584" y="2300204"/>
            <a:ext cx="10558047" cy="54824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585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54C1C-8B1A-4AE4-B074-FCE5453C6325}" type="datetimeFigureOut">
              <a:rPr lang="en-NZ" smtClean="0"/>
              <a:pPr/>
              <a:t>17/03/2023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903" y="8008709"/>
            <a:ext cx="413140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5358" y="8008709"/>
            <a:ext cx="2754273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1B64F-E366-4CD7-B3D1-D80F5780B320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511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hyperlink" Target="http://www.mairangichurch.org.nz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carolinelagrange7@gmail.com" TargetMode="External"/><Relationship Id="rId3" Type="http://schemas.openxmlformats.org/officeDocument/2006/relationships/hyperlink" Target="mailto:office@mairangichurch.org.nz" TargetMode="External"/><Relationship Id="rId7" Type="http://schemas.openxmlformats.org/officeDocument/2006/relationships/hyperlink" Target="mailto:wendy@mairangichurch.org.n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anne-marie@mairangichruch.org.nz" TargetMode="External"/><Relationship Id="rId5" Type="http://schemas.openxmlformats.org/officeDocument/2006/relationships/hyperlink" Target="mailto:kierohn@mairangichurch.org.nz" TargetMode="External"/><Relationship Id="rId10" Type="http://schemas.openxmlformats.org/officeDocument/2006/relationships/image" Target="../media/image4.jpg"/><Relationship Id="rId4" Type="http://schemas.openxmlformats.org/officeDocument/2006/relationships/hyperlink" Target="mailto:david@mairangichurch.org.nz" TargetMode="External"/><Relationship Id="rId9" Type="http://schemas.openxmlformats.org/officeDocument/2006/relationships/hyperlink" Target="mailto:yangjie625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419749" y="3309523"/>
            <a:ext cx="5708455" cy="1716799"/>
          </a:xfrm>
        </p:spPr>
        <p:txBody>
          <a:bodyPr anchor="ctr"/>
          <a:lstStyle/>
          <a:p>
            <a:pPr algn="ctr"/>
            <a:r>
              <a:rPr lang="en-NZ" dirty="0"/>
              <a:t>Place for Pic / logo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88356" y="7552158"/>
            <a:ext cx="5020320" cy="4061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欢迎大家加入聚会前祷告会 </a:t>
            </a:r>
            <a:r>
              <a:rPr lang="en-US" altLang="zh-CN" sz="1050" b="1" dirty="0"/>
              <a:t> - </a:t>
            </a:r>
            <a:r>
              <a:rPr lang="zh-CN" altLang="en-US" sz="1050" b="1" dirty="0"/>
              <a:t>主日上午</a:t>
            </a:r>
            <a:r>
              <a:rPr lang="en-US" altLang="zh-CN" sz="1050" b="1" dirty="0"/>
              <a:t>9:30</a:t>
            </a:r>
            <a:r>
              <a:rPr lang="zh-CN" altLang="en-US" sz="1050" b="1" dirty="0"/>
              <a:t>教会副堂</a:t>
            </a:r>
            <a:endParaRPr lang="en-NZ" sz="105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1050" b="1" dirty="0"/>
              <a:t>教会祷告会每月第二和第四周晚七点</a:t>
            </a:r>
            <a:endParaRPr lang="en-NZ" altLang="zh-CN" sz="105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806821" y="1303466"/>
            <a:ext cx="5239985" cy="429119"/>
          </a:xfrm>
        </p:spPr>
        <p:txBody>
          <a:bodyPr>
            <a:normAutofit/>
          </a:bodyPr>
          <a:lstStyle/>
          <a:p>
            <a:pPr algn="ctr"/>
            <a:r>
              <a:rPr lang="zh-CN" altLang="en-US" sz="1800" i="1" dirty="0"/>
              <a:t>認識主更多  傳揚主更多</a:t>
            </a:r>
            <a:endParaRPr lang="en-US" sz="1800" i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604345" y="5087776"/>
            <a:ext cx="5304331" cy="243902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sz="4400" dirty="0">
                <a:latin typeface="+mn-ea"/>
              </a:rPr>
              <a:t>主日崇拜</a:t>
            </a:r>
            <a:endParaRPr lang="en-NZ" altLang="zh-CN" sz="4400" dirty="0">
              <a:latin typeface="+mn-ea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zh-CN" sz="4400" dirty="0">
                <a:latin typeface="+mn-ea"/>
              </a:rPr>
              <a:t>10</a:t>
            </a:r>
            <a:r>
              <a:rPr lang="zh-CN" altLang="en-US" sz="4400" dirty="0">
                <a:latin typeface="+mn-ea"/>
              </a:rPr>
              <a:t>点 </a:t>
            </a:r>
            <a:r>
              <a:rPr lang="en-NZ" altLang="zh-CN" sz="4400" dirty="0">
                <a:latin typeface="+mn-ea"/>
              </a:rPr>
              <a:t>(</a:t>
            </a:r>
            <a:r>
              <a:rPr lang="zh-CN" altLang="en-US" sz="4400" dirty="0">
                <a:latin typeface="+mn-ea"/>
              </a:rPr>
              <a:t>含线上直播）</a:t>
            </a:r>
            <a:endParaRPr lang="en-NZ" altLang="zh-CN" sz="16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4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8000" b="1" dirty="0">
                <a:latin typeface="+mn-ea"/>
              </a:rPr>
              <a:t>主题： 在末世时代信靠好牧羊人</a:t>
            </a:r>
            <a:endParaRPr lang="en-NZ" altLang="zh-CN" sz="80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6400" b="1" dirty="0">
                <a:latin typeface="+mn-ea"/>
              </a:rPr>
              <a:t>        </a:t>
            </a:r>
            <a:endParaRPr lang="en-US" altLang="zh-CN" sz="33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7200" b="1" dirty="0">
                <a:latin typeface="+mn-ea"/>
              </a:rPr>
              <a:t>经文：约翰福音</a:t>
            </a:r>
            <a:r>
              <a:rPr lang="en-NZ" altLang="zh-CN" sz="7200" b="1" dirty="0">
                <a:latin typeface="+mn-ea"/>
              </a:rPr>
              <a:t>10</a:t>
            </a:r>
            <a:r>
              <a:rPr lang="zh-CN" altLang="en-US" sz="7200" b="1" dirty="0">
                <a:latin typeface="+mn-ea"/>
              </a:rPr>
              <a:t>章</a:t>
            </a:r>
            <a:r>
              <a:rPr lang="en-NZ" altLang="zh-CN" sz="7200" b="1" dirty="0">
                <a:latin typeface="+mn-ea"/>
              </a:rPr>
              <a:t>10-15</a:t>
            </a:r>
            <a:r>
              <a:rPr lang="zh-CN" altLang="en-US" sz="7200" b="1" dirty="0">
                <a:latin typeface="+mn-ea"/>
              </a:rPr>
              <a:t>节</a:t>
            </a:r>
            <a:endParaRPr lang="en-US" altLang="zh-CN" sz="7200" b="1" dirty="0">
              <a:latin typeface="+mn-ea"/>
            </a:endParaRPr>
          </a:p>
          <a:p>
            <a:pPr marL="0" indent="0" algn="ctr">
              <a:buNone/>
            </a:pPr>
            <a:endParaRPr lang="en-US" altLang="zh-CN" sz="2900" b="1" dirty="0">
              <a:latin typeface="+mn-ea"/>
            </a:endParaRPr>
          </a:p>
          <a:p>
            <a:pPr marL="0" indent="0" algn="ctr">
              <a:buNone/>
            </a:pPr>
            <a:r>
              <a:rPr lang="zh-CN" altLang="en-US" sz="7200" b="1" dirty="0">
                <a:latin typeface="+mn-ea"/>
              </a:rPr>
              <a:t>讲员：</a:t>
            </a:r>
            <a:r>
              <a:rPr lang="en-NZ" altLang="zh-CN" sz="7200" b="1" dirty="0">
                <a:solidFill>
                  <a:schemeClr val="tx1"/>
                </a:solidFill>
              </a:rPr>
              <a:t>Abri </a:t>
            </a:r>
            <a:r>
              <a:rPr lang="en-NZ" altLang="zh-CN" sz="7200" b="1" dirty="0" err="1">
                <a:solidFill>
                  <a:schemeClr val="tx1"/>
                </a:solidFill>
              </a:rPr>
              <a:t>Brancken</a:t>
            </a:r>
            <a:r>
              <a:rPr lang="en-NZ" altLang="zh-CN" sz="7200" b="1" dirty="0">
                <a:solidFill>
                  <a:schemeClr val="tx1"/>
                </a:solidFill>
              </a:rPr>
              <a:t> </a:t>
            </a:r>
            <a:r>
              <a:rPr lang="zh-CN" altLang="en-US" sz="7200" b="1" dirty="0">
                <a:solidFill>
                  <a:schemeClr val="tx1"/>
                </a:solidFill>
              </a:rPr>
              <a:t>牧师</a:t>
            </a:r>
            <a:endParaRPr lang="en-US" altLang="zh-CN" sz="7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NZ" altLang="zh-CN" sz="3300" b="1" dirty="0">
              <a:latin typeface="+mn-ea"/>
            </a:endParaRPr>
          </a:p>
        </p:txBody>
      </p:sp>
      <p:pic>
        <p:nvPicPr>
          <p:cNvPr id="9" name="Picture 8" descr="MCC13478 - Mairangi Bay Church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2" t="16209" r="-12370" b="23723"/>
          <a:stretch>
            <a:fillRect/>
          </a:stretch>
        </p:blipFill>
        <p:spPr bwMode="auto">
          <a:xfrm>
            <a:off x="7306966" y="48332"/>
            <a:ext cx="4601711" cy="11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Rectangle 26"/>
          <p:cNvSpPr/>
          <p:nvPr/>
        </p:nvSpPr>
        <p:spPr>
          <a:xfrm>
            <a:off x="6901610" y="2049979"/>
            <a:ext cx="5020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ln w="0"/>
              </a:rPr>
              <a:t>教会周报</a:t>
            </a:r>
            <a:r>
              <a:rPr lang="en-US" sz="2000" dirty="0">
                <a:ln w="0"/>
              </a:rPr>
              <a:t> </a:t>
            </a:r>
          </a:p>
          <a:p>
            <a:pPr algn="ctr"/>
            <a:r>
              <a:rPr lang="en-US" sz="2400" b="1" dirty="0">
                <a:ln w="0"/>
              </a:rPr>
              <a:t>20</a:t>
            </a:r>
            <a:r>
              <a:rPr lang="en-US" altLang="zh-CN" sz="2400" b="1" dirty="0">
                <a:ln w="0"/>
              </a:rPr>
              <a:t>23</a:t>
            </a:r>
            <a:r>
              <a:rPr lang="zh-CN" altLang="en-US" sz="2400" b="1" dirty="0">
                <a:ln w="0"/>
              </a:rPr>
              <a:t>年</a:t>
            </a:r>
            <a:r>
              <a:rPr lang="en-US" altLang="zh-CN" sz="2400" b="1" dirty="0">
                <a:ln w="0"/>
              </a:rPr>
              <a:t>3</a:t>
            </a:r>
            <a:r>
              <a:rPr lang="zh-CN" altLang="en-US" sz="2400" b="1" dirty="0">
                <a:ln w="0"/>
              </a:rPr>
              <a:t>月</a:t>
            </a:r>
            <a:r>
              <a:rPr lang="en-NZ" altLang="zh-CN" sz="2400" b="1">
                <a:ln w="0"/>
              </a:rPr>
              <a:t>19</a:t>
            </a:r>
            <a:r>
              <a:rPr lang="zh-CN" altLang="en-US" sz="2400" b="1">
                <a:ln w="0"/>
              </a:rPr>
              <a:t>日</a:t>
            </a:r>
            <a:endParaRPr lang="en-US" sz="2400" b="1" dirty="0">
              <a:ln w="0"/>
            </a:endParaRPr>
          </a:p>
        </p:txBody>
      </p:sp>
      <p:sp>
        <p:nvSpPr>
          <p:cNvPr id="1025" name="TextBox 1024"/>
          <p:cNvSpPr txBox="1"/>
          <p:nvPr/>
        </p:nvSpPr>
        <p:spPr>
          <a:xfrm>
            <a:off x="6924717" y="7970294"/>
            <a:ext cx="5256336" cy="40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00" dirty="0"/>
              <a:t>49 </a:t>
            </a:r>
            <a:r>
              <a:rPr lang="en-NZ" sz="1000" dirty="0" err="1"/>
              <a:t>Maxwelton</a:t>
            </a:r>
            <a:r>
              <a:rPr lang="en-NZ" sz="1000" dirty="0"/>
              <a:t> Drive, Mairangi Bay, North Shore, Auckland 0630 </a:t>
            </a:r>
          </a:p>
          <a:p>
            <a:pPr algn="ctr"/>
            <a:r>
              <a:rPr lang="zh-CN" altLang="en-US" sz="1000" dirty="0"/>
              <a:t>电话</a:t>
            </a:r>
            <a:r>
              <a:rPr lang="en-NZ" sz="1000" dirty="0"/>
              <a:t> 09 478-6314, </a:t>
            </a:r>
            <a:r>
              <a:rPr lang="zh-CN" altLang="en-US" sz="1000" dirty="0"/>
              <a:t>教会网站</a:t>
            </a:r>
            <a:r>
              <a:rPr lang="en-NZ" sz="1000" dirty="0"/>
              <a:t>: </a:t>
            </a:r>
            <a:r>
              <a:rPr lang="en-NZ" sz="1000" dirty="0">
                <a:hlinkClick r:id="rId4"/>
              </a:rPr>
              <a:t>www.mairangichurch.org.nz</a:t>
            </a:r>
            <a:r>
              <a:rPr lang="en-NZ" sz="1000" dirty="0"/>
              <a:t>, </a:t>
            </a:r>
            <a:r>
              <a:rPr lang="zh-CN" altLang="en-US" sz="1000" dirty="0"/>
              <a:t>电邮</a:t>
            </a:r>
            <a:r>
              <a:rPr lang="en-NZ" sz="1000" dirty="0"/>
              <a:t>: office@mairangichurch.org.nz</a:t>
            </a:r>
          </a:p>
        </p:txBody>
      </p:sp>
      <p:pic>
        <p:nvPicPr>
          <p:cNvPr id="22" name="Picture 27">
            <a:extLst>
              <a:ext uri="{FF2B5EF4-FFF2-40B4-BE49-F238E27FC236}">
                <a16:creationId xmlns:a16="http://schemas.microsoft.com/office/drawing/2014/main" id="{8A5F9123-AE0E-47F1-BCDA-32FDB36A3E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4345" y="3080083"/>
            <a:ext cx="5252834" cy="200769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E6E4F4B-8200-4165-9A96-59B96300EBC4}"/>
              </a:ext>
            </a:extLst>
          </p:cNvPr>
          <p:cNvSpPr txBox="1"/>
          <p:nvPr/>
        </p:nvSpPr>
        <p:spPr>
          <a:xfrm>
            <a:off x="113114" y="125058"/>
            <a:ext cx="6165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/>
              <a:t>为万国祷告 </a:t>
            </a:r>
            <a:r>
              <a:rPr lang="zh-CN" altLang="en-US" sz="1100" b="1" i="1" dirty="0"/>
              <a:t>“在列邦中述说他的荣耀！在万民中述说他的奇事！诗</a:t>
            </a:r>
            <a:r>
              <a:rPr lang="en-US" altLang="zh-CN" sz="1100" b="1" i="1" dirty="0"/>
              <a:t>96</a:t>
            </a:r>
            <a:r>
              <a:rPr lang="zh-CN" altLang="en-US" sz="1100" b="1" i="1" dirty="0"/>
              <a:t>：</a:t>
            </a:r>
            <a:r>
              <a:rPr lang="en-US" altLang="zh-CN" sz="1100" b="1" i="1" dirty="0"/>
              <a:t>3</a:t>
            </a:r>
            <a:r>
              <a:rPr lang="zh-CN" altLang="en-US" sz="1100" b="1" i="1" dirty="0"/>
              <a:t>”</a:t>
            </a:r>
            <a:endParaRPr lang="en-NZ" sz="1100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F86DD57-8316-4ED3-8E5A-5606CDF18D45}"/>
              </a:ext>
            </a:extLst>
          </p:cNvPr>
          <p:cNvSpPr txBox="1"/>
          <p:nvPr/>
        </p:nvSpPr>
        <p:spPr>
          <a:xfrm>
            <a:off x="3407177" y="554635"/>
            <a:ext cx="24465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i="1" dirty="0"/>
              <a:t>由 </a:t>
            </a:r>
            <a:r>
              <a:rPr lang="zh-CN" altLang="en-US" sz="1200" b="1" i="1" dirty="0"/>
              <a:t>约书亚计划</a:t>
            </a:r>
            <a:r>
              <a:rPr lang="zh-CN" altLang="en-US" sz="1200" i="1" dirty="0"/>
              <a:t>  </a:t>
            </a:r>
            <a:r>
              <a:rPr lang="en-US" altLang="zh-CN" sz="1200" b="1" i="1" dirty="0"/>
              <a:t>Joshua Project</a:t>
            </a:r>
            <a:r>
              <a:rPr lang="zh-CN" altLang="en-US" sz="1200" i="1" dirty="0"/>
              <a:t>提供</a:t>
            </a:r>
            <a:endParaRPr lang="en-NZ" sz="1200" b="1" i="1" dirty="0"/>
          </a:p>
        </p:txBody>
      </p:sp>
      <p:sp>
        <p:nvSpPr>
          <p:cNvPr id="16" name="TextBox 29">
            <a:extLst>
              <a:ext uri="{FF2B5EF4-FFF2-40B4-BE49-F238E27FC236}">
                <a16:creationId xmlns:a16="http://schemas.microsoft.com/office/drawing/2014/main" id="{9FCAAC8D-B927-0B64-E857-12FFB3CD895E}"/>
              </a:ext>
            </a:extLst>
          </p:cNvPr>
          <p:cNvSpPr txBox="1"/>
          <p:nvPr/>
        </p:nvSpPr>
        <p:spPr>
          <a:xfrm>
            <a:off x="111085" y="6775960"/>
            <a:ext cx="5631786" cy="1600438"/>
          </a:xfrm>
          <a:prstGeom prst="rect">
            <a:avLst/>
          </a:prstGeom>
          <a:solidFill>
            <a:srgbClr val="D9D9D9">
              <a:alpha val="50000"/>
            </a:srgbClr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400" b="1" u="sng" dirty="0"/>
              <a:t>本周经文（和合本</a:t>
            </a:r>
            <a:r>
              <a:rPr lang="en-NZ" altLang="zh-CN" sz="1400" b="1" u="sng" dirty="0"/>
              <a:t>) </a:t>
            </a:r>
            <a:r>
              <a:rPr lang="en-US" altLang="zh-CN" sz="1400" b="1" u="sng" dirty="0"/>
              <a:t>— </a:t>
            </a:r>
            <a:r>
              <a:rPr lang="zh-CN" altLang="en-US" sz="1400" b="1" u="sng" dirty="0"/>
              <a:t>以赛亚书 </a:t>
            </a:r>
            <a:r>
              <a:rPr lang="en-NZ" altLang="zh-CN" sz="1400" b="1" u="sng" dirty="0"/>
              <a:t>64 </a:t>
            </a:r>
            <a:r>
              <a:rPr lang="zh-CN" altLang="en-US" sz="1400" b="1" u="sng" dirty="0"/>
              <a:t>章：</a:t>
            </a:r>
            <a:r>
              <a:rPr lang="en-NZ" altLang="zh-CN" sz="1400" b="1" u="sng" dirty="0"/>
              <a:t>8-12</a:t>
            </a:r>
            <a:r>
              <a:rPr lang="zh-CN" altLang="en-US" sz="1400" b="1" u="sng" dirty="0"/>
              <a:t>节</a:t>
            </a:r>
            <a:endParaRPr lang="en-US" altLang="zh-CN" sz="14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endParaRPr lang="en-US" altLang="zh-CN" sz="12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r>
              <a:rPr lang="en-US" altLang="zh-CN" sz="1200" b="0" i="0" dirty="0">
                <a:solidFill>
                  <a:srgbClr val="000000"/>
                </a:solidFill>
                <a:effectLst/>
                <a:latin typeface="system-ui"/>
              </a:rPr>
              <a:t>10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盗贼来，无非要偷窃、杀害、毁坏；我来了，是要叫羊得生命，并且得的更丰盛。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system-ui"/>
              </a:rPr>
              <a:t>11 “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我是好牧人，好牧人为羊舍命。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system-ui"/>
              </a:rPr>
              <a:t>12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若是雇工，不是牧人，羊也不是他自己的，他看见狼来，就撇下羊逃走，狼抓住羊，赶散了羊群。 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system-ui"/>
              </a:rPr>
              <a:t>13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雇工逃走，因他是雇工，并不顾念羊。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system-ui"/>
              </a:rPr>
              <a:t>14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我是好牧人，我认识我的羊，我的羊也认识我，</a:t>
            </a:r>
            <a:r>
              <a:rPr lang="en-US" altLang="zh-CN" sz="1200" b="0" i="0" dirty="0">
                <a:solidFill>
                  <a:srgbClr val="000000"/>
                </a:solidFill>
                <a:effectLst/>
                <a:latin typeface="system-ui"/>
              </a:rPr>
              <a:t>15 </a:t>
            </a:r>
            <a:r>
              <a:rPr lang="zh-CN" altLang="en-US" sz="1200" b="0" i="0" dirty="0">
                <a:solidFill>
                  <a:srgbClr val="000000"/>
                </a:solidFill>
                <a:effectLst/>
                <a:latin typeface="system-ui"/>
              </a:rPr>
              <a:t>正如父认识我，我也认识父一样；并且我为羊舍命。</a:t>
            </a:r>
          </a:p>
          <a:p>
            <a:pPr algn="l"/>
            <a:endParaRPr lang="zh-CN" altLang="en-US" sz="1200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08FC8B-E8A5-AFE6-60B9-606357C6C567}"/>
              </a:ext>
            </a:extLst>
          </p:cNvPr>
          <p:cNvSpPr txBox="1"/>
          <p:nvPr/>
        </p:nvSpPr>
        <p:spPr>
          <a:xfrm>
            <a:off x="75840" y="610782"/>
            <a:ext cx="3316683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1400" b="1" dirty="0">
                <a:effectLst/>
              </a:rPr>
              <a:t>伊达萨哈克人 在 阿尔及利亚</a:t>
            </a:r>
            <a:endParaRPr lang="zh-CN" altLang="en-US" sz="1300" dirty="0"/>
          </a:p>
          <a:p>
            <a:endParaRPr lang="en-NZ" altLang="zh-CN" sz="1300" dirty="0"/>
          </a:p>
          <a:p>
            <a:r>
              <a:rPr lang="zh-CN" altLang="en-US" sz="1250" dirty="0"/>
              <a:t>非洲的伊达萨哈克人（</a:t>
            </a:r>
            <a:r>
              <a:rPr lang="en-US" altLang="zh-CN" sz="1250" dirty="0"/>
              <a:t>"</a:t>
            </a:r>
            <a:r>
              <a:rPr lang="zh-CN" altLang="en-US" sz="1250" dirty="0"/>
              <a:t>以撒之子</a:t>
            </a:r>
            <a:r>
              <a:rPr lang="en-US" altLang="zh-CN" sz="1250" dirty="0"/>
              <a:t>"</a:t>
            </a:r>
            <a:r>
              <a:rPr lang="zh-CN" altLang="en-US" sz="1250" dirty="0"/>
              <a:t>）以前是图阿雷格（</a:t>
            </a:r>
            <a:r>
              <a:rPr lang="en-US" altLang="zh-CN" sz="1250" dirty="0"/>
              <a:t>Tuareg</a:t>
            </a:r>
            <a:r>
              <a:rPr lang="zh-CN" altLang="en-US" sz="1250" dirty="0"/>
              <a:t>）贵族的牧民。作为回报，图阿雷格人保护伊达萨哈克人。一些伊达萨哈克人在第</a:t>
            </a:r>
            <a:r>
              <a:rPr lang="en-US" altLang="zh-CN" sz="1250" dirty="0"/>
              <a:t>8</a:t>
            </a:r>
            <a:r>
              <a:rPr lang="zh-CN" altLang="en-US" sz="1250" dirty="0"/>
              <a:t>至</a:t>
            </a:r>
            <a:r>
              <a:rPr lang="en-US" altLang="zh-CN" sz="1250" dirty="0"/>
              <a:t>9</a:t>
            </a:r>
            <a:r>
              <a:rPr lang="zh-CN" altLang="en-US" sz="1250" dirty="0"/>
              <a:t>世纪之间迁移到撒哈拉以南非洲，他们是该地区最早的穆斯林群体之一。有些专家认为伊达萨哈克人是一个图阿雷格氏族。今日许多伊达萨哈克人从事农业并居住在一个地方。他们在萨赫勒沙漠（</a:t>
            </a:r>
            <a:r>
              <a:rPr lang="en-US" altLang="zh-CN" sz="1250" dirty="0"/>
              <a:t>Sahel desert</a:t>
            </a:r>
            <a:r>
              <a:rPr lang="zh-CN" altLang="en-US" sz="1250" dirty="0"/>
              <a:t>）家园的频繁干旱，对牧民和农民构成严重威胁。绝大多数伊达萨哈克人居住在马里，一小部分居住在阿尔及利亚。</a:t>
            </a:r>
          </a:p>
          <a:p>
            <a:endParaRPr lang="zh-CN" altLang="en-US" sz="1250" dirty="0"/>
          </a:p>
          <a:p>
            <a:r>
              <a:rPr lang="zh-CN" altLang="en-US" sz="1250" b="1" u="sng" dirty="0"/>
              <a:t>事工阻礙</a:t>
            </a:r>
            <a:r>
              <a:rPr lang="en-US" altLang="zh-CN" sz="1250" b="1" u="sng" dirty="0"/>
              <a:t>: </a:t>
            </a:r>
            <a:r>
              <a:rPr lang="en-US" altLang="zh-CN" sz="1250" dirty="0"/>
              <a:t>1000</a:t>
            </a:r>
            <a:r>
              <a:rPr lang="zh-CN" altLang="en-US" sz="1250" dirty="0"/>
              <a:t>多年来，伊达萨哈克人一直是逊尼派穆斯林。身为穆斯林是他们个人和群体身份的一部分。伊达萨哈克人当中如果有耶稣信徒，也是很少，因此他们需要从社区以外的人那里听到福音。</a:t>
            </a:r>
          </a:p>
          <a:p>
            <a:endParaRPr lang="zh-CN" altLang="en-US" sz="1250" b="1" u="sng" dirty="0"/>
          </a:p>
          <a:p>
            <a:r>
              <a:rPr lang="zh-CN" altLang="en-US" sz="1250" b="1" u="sng" dirty="0"/>
              <a:t>外展創意想法</a:t>
            </a:r>
            <a:r>
              <a:rPr lang="en-US" altLang="zh-CN" sz="1250" b="1" u="sng" dirty="0"/>
              <a:t>: </a:t>
            </a:r>
            <a:r>
              <a:rPr lang="en-US" altLang="zh-CN" sz="1250" dirty="0"/>
              <a:t>《</a:t>
            </a:r>
            <a:r>
              <a:rPr lang="zh-CN" altLang="en-US" sz="1250" dirty="0"/>
              <a:t>耶稣</a:t>
            </a:r>
            <a:r>
              <a:rPr lang="en-US" altLang="zh-CN" sz="1250" dirty="0"/>
              <a:t>》</a:t>
            </a:r>
            <a:r>
              <a:rPr lang="zh-CN" altLang="en-US" sz="1250" dirty="0"/>
              <a:t>电影有图阿雷格语版本，大多数伊达萨哈克人讲图阿雷格语。</a:t>
            </a:r>
          </a:p>
          <a:p>
            <a:endParaRPr lang="en-US" altLang="zh-CN" sz="1250" b="1" u="sng" dirty="0"/>
          </a:p>
          <a:p>
            <a:r>
              <a:rPr lang="zh-CN" altLang="en-US" sz="1250" b="1" u="sng" dirty="0"/>
              <a:t>祷告重点：</a:t>
            </a:r>
            <a:r>
              <a:rPr lang="zh-CN" altLang="en-US" sz="1250" dirty="0"/>
              <a:t>愿这个民族选择主，再沒有其他神祇。 求主让伊达萨哈克人有强烈的属灵饥渴来导致许多人归向基督。 求主让有爱心的信徒去到伊达萨哈克人当中，告诉他们有关救主的事。 求主为伊达萨哈克人提供充足的降雨，作为祂善待所有人的实例。 求主在这十年间，在伊达萨哈克人当中兴起继续成长的教会。 
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D200B81-5F71-87F6-FCA2-ABA0DEFFDA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00797"/>
              </p:ext>
            </p:extLst>
          </p:nvPr>
        </p:nvGraphicFramePr>
        <p:xfrm>
          <a:off x="3560570" y="4022132"/>
          <a:ext cx="2523085" cy="2708582"/>
        </p:xfrm>
        <a:graphic>
          <a:graphicData uri="http://schemas.openxmlformats.org/drawingml/2006/table">
            <a:tbl>
              <a:tblPr/>
              <a:tblGrid>
                <a:gridCol w="1285299">
                  <a:extLst>
                    <a:ext uri="{9D8B030D-6E8A-4147-A177-3AD203B41FA5}">
                      <a16:colId xmlns:a16="http://schemas.microsoft.com/office/drawing/2014/main" val="3323041517"/>
                    </a:ext>
                  </a:extLst>
                </a:gridCol>
                <a:gridCol w="1237786">
                  <a:extLst>
                    <a:ext uri="{9D8B030D-6E8A-4147-A177-3AD203B41FA5}">
                      <a16:colId xmlns:a16="http://schemas.microsoft.com/office/drawing/2014/main" val="990777293"/>
                    </a:ext>
                  </a:extLst>
                </a:gridCol>
              </a:tblGrid>
              <a:tr h="249745">
                <a:tc>
                  <a:txBody>
                    <a:bodyPr/>
                    <a:lstStyle/>
                    <a:p>
                      <a:r>
                        <a:rPr lang="en-US" altLang="zh-CN" sz="1200" i="0" dirty="0">
                          <a:effectLst/>
                        </a:rPr>
                        <a:t>10/40</a:t>
                      </a:r>
                      <a:r>
                        <a:rPr lang="zh-CN" altLang="en-US" sz="1200" i="0" dirty="0">
                          <a:effectLst/>
                        </a:rPr>
                        <a:t>之窗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 否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333790"/>
                  </a:ext>
                </a:extLst>
              </a:tr>
              <a:tr h="269397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总人口数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i="0" dirty="0">
                          <a:effectLst/>
                        </a:rPr>
                        <a:t>300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8535642"/>
                  </a:ext>
                </a:extLst>
              </a:tr>
              <a:tr h="211020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世界人口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sz="1200" i="0" dirty="0">
                          <a:effectLst/>
                        </a:rPr>
                        <a:t>300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523312"/>
                  </a:ext>
                </a:extLst>
              </a:tr>
              <a:tr h="271131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主要语言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葡萄牙语</a:t>
                      </a:r>
                      <a:endParaRPr lang="en-NZ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778431"/>
                  </a:ext>
                </a:extLst>
              </a:tr>
              <a:tr h="242106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主要宗教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民间宗教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795340"/>
                  </a:ext>
                </a:extLst>
              </a:tr>
              <a:tr h="271717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圣经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整本圣经</a:t>
                      </a:r>
                      <a:endParaRPr lang="en-US" altLang="zh-CN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4984707"/>
                  </a:ext>
                </a:extLst>
              </a:tr>
              <a:tr h="211020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线上语音</a:t>
                      </a:r>
                      <a:r>
                        <a:rPr lang="en-NZ" sz="1200" i="0" dirty="0">
                          <a:effectLst/>
                        </a:rPr>
                        <a:t>NT: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562005"/>
                  </a:ext>
                </a:extLst>
              </a:tr>
              <a:tr h="211020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耶穌传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649157"/>
                  </a:ext>
                </a:extLst>
              </a:tr>
              <a:tr h="211020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录音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有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6877925"/>
                  </a:ext>
                </a:extLst>
              </a:tr>
              <a:tr h="299586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基督的追随者</a:t>
                      </a:r>
                      <a:r>
                        <a:rPr lang="en-US" altLang="zh-TW" sz="1200" i="0" dirty="0">
                          <a:effectLst/>
                        </a:rPr>
                        <a:t>:</a:t>
                      </a:r>
                      <a:endParaRPr lang="zh-TW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NZ" altLang="zh-TW" sz="1200" i="0" dirty="0">
                          <a:effectLst/>
                        </a:rPr>
                        <a:t>0%</a:t>
                      </a:r>
                      <a:endParaRPr lang="zh-TW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228248"/>
                  </a:ext>
                </a:extLst>
              </a:tr>
              <a:tr h="211020"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状态</a:t>
                      </a:r>
                      <a:r>
                        <a:rPr lang="en-US" altLang="zh-CN" sz="1200" i="0" dirty="0">
                          <a:effectLst/>
                        </a:rPr>
                        <a:t>:</a:t>
                      </a:r>
                      <a:endParaRPr lang="zh-CN" altLang="en-US" sz="1200" i="0" dirty="0">
                        <a:effectLst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i="0" dirty="0">
                          <a:effectLst/>
                        </a:rPr>
                        <a:t>未接触的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024822"/>
                  </a:ext>
                </a:extLst>
              </a:tr>
            </a:tbl>
          </a:graphicData>
        </a:graphic>
      </p:graphicFrame>
      <p:pic>
        <p:nvPicPr>
          <p:cNvPr id="2" name="Picture 2" descr="Map of Paiaku in Brazil">
            <a:extLst>
              <a:ext uri="{FF2B5EF4-FFF2-40B4-BE49-F238E27FC236}">
                <a16:creationId xmlns:a16="http://schemas.microsoft.com/office/drawing/2014/main" id="{C501D673-B180-B7AB-D243-19DEBAA7A3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3"/>
          <a:stretch/>
        </p:blipFill>
        <p:spPr bwMode="auto">
          <a:xfrm>
            <a:off x="3407177" y="897656"/>
            <a:ext cx="2335694" cy="3049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0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44" y="237440"/>
            <a:ext cx="5717821" cy="998115"/>
          </a:xfrm>
        </p:spPr>
        <p:txBody>
          <a:bodyPr>
            <a:noAutofit/>
          </a:bodyPr>
          <a:lstStyle/>
          <a:p>
            <a:pPr algn="just"/>
            <a:r>
              <a:rPr lang="zh-CN" altLang="en-US" sz="1400" u="sng" dirty="0"/>
              <a:t>欢迎来到麦朗依湾社区教会</a:t>
            </a:r>
            <a:r>
              <a:rPr lang="en-US" sz="1400" u="sng" dirty="0"/>
              <a:t> (MBCC)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zh-CN" altLang="en-US" sz="1200" b="0" dirty="0"/>
              <a:t>如果您是第一次来到我们当中参加我们的主日崇拜，请在聚会结束后到我们的欢迎角，我们将非常乐意回答您有关教会的问题。我们是个国际性多元文化教会，每周迎接来自各国的家庭和个人，向各样语言和文化背景的会众开放。</a:t>
            </a:r>
            <a:endParaRPr lang="en-NZ" altLang="zh-CN" sz="1200" b="0" dirty="0"/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ja-JP" altLang="en-US" sz="1200" b="0" dirty="0"/>
              <a:t>欢迎中国朋友参加</a:t>
            </a:r>
            <a:r>
              <a:rPr lang="en-ZW" sz="1200" b="0" dirty="0"/>
              <a:t>. </a:t>
            </a:r>
            <a:r>
              <a:rPr lang="ja-JP" altLang="en-US" sz="1200" b="0" dirty="0"/>
              <a:t>どの国の方も大歓迎します。</a:t>
            </a:r>
            <a:endParaRPr lang="en-NZ" sz="1200" b="0" dirty="0"/>
          </a:p>
        </p:txBody>
      </p:sp>
      <p:sp>
        <p:nvSpPr>
          <p:cNvPr id="17" name="TextBox 16"/>
          <p:cNvSpPr txBox="1"/>
          <p:nvPr/>
        </p:nvSpPr>
        <p:spPr>
          <a:xfrm>
            <a:off x="58487" y="2220918"/>
            <a:ext cx="5877713" cy="25083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zh-CN" altLang="en-US" sz="1400" b="1" u="sng" dirty="0"/>
              <a:t>教会联系信息</a:t>
            </a:r>
            <a:endParaRPr lang="en-US" altLang="zh-CN" sz="1400" b="1" u="sng" dirty="0"/>
          </a:p>
          <a:p>
            <a:pPr>
              <a:spcBef>
                <a:spcPts val="600"/>
              </a:spcBef>
            </a:pPr>
            <a:r>
              <a:rPr lang="zh-CN" altLang="en-US" sz="1200" b="1" dirty="0"/>
              <a:t>教会办公室</a:t>
            </a:r>
            <a:r>
              <a:rPr lang="es-ES" sz="1200" dirty="0"/>
              <a:t>: 09 478-6314</a:t>
            </a:r>
            <a:r>
              <a:rPr lang="en-NZ" sz="1200" dirty="0"/>
              <a:t>,</a:t>
            </a:r>
            <a:r>
              <a:rPr lang="es-ES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s-ES" sz="1200" dirty="0"/>
          </a:p>
          <a:p>
            <a:pPr>
              <a:spcBef>
                <a:spcPts val="600"/>
              </a:spcBef>
            </a:pPr>
            <a:r>
              <a:rPr lang="zh-CN" altLang="en-US" sz="1200" dirty="0"/>
              <a:t>周二至周五</a:t>
            </a:r>
            <a:r>
              <a:rPr lang="zh-CN" altLang="en-US" sz="1200" dirty="0">
                <a:latin typeface="+mn-ea"/>
              </a:rPr>
              <a:t>早上</a:t>
            </a:r>
            <a:r>
              <a:rPr lang="en-US" altLang="zh-CN" sz="1200" dirty="0">
                <a:latin typeface="+mn-ea"/>
              </a:rPr>
              <a:t>9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– </a:t>
            </a:r>
            <a:r>
              <a:rPr lang="zh-CN" altLang="en-US" sz="1200" dirty="0">
                <a:latin typeface="+mn-ea"/>
              </a:rPr>
              <a:t>下午</a:t>
            </a:r>
            <a:r>
              <a:rPr lang="en-US" altLang="zh-CN" sz="1200" dirty="0">
                <a:latin typeface="+mn-ea"/>
              </a:rPr>
              <a:t>12</a:t>
            </a:r>
            <a:r>
              <a:rPr lang="zh-CN" altLang="en-US" sz="1200" dirty="0">
                <a:latin typeface="+mn-ea"/>
              </a:rPr>
              <a:t>：</a:t>
            </a:r>
            <a:r>
              <a:rPr lang="en-US" altLang="zh-CN" sz="1200" dirty="0">
                <a:latin typeface="+mn-ea"/>
              </a:rPr>
              <a:t>30 </a:t>
            </a:r>
            <a:r>
              <a:rPr lang="zh-CN" altLang="en-US" sz="1200" dirty="0">
                <a:latin typeface="+mn-ea"/>
              </a:rPr>
              <a:t>（其它时间请预约）</a:t>
            </a:r>
            <a:endParaRPr lang="es-ES" altLang="zh-CN" sz="1200" dirty="0">
              <a:latin typeface="+mn-ea"/>
            </a:endParaRPr>
          </a:p>
          <a:p>
            <a:pPr>
              <a:spcBef>
                <a:spcPts val="600"/>
              </a:spcBef>
            </a:pPr>
            <a:r>
              <a:rPr lang="zh-CN" altLang="en-US" sz="1200" b="1" dirty="0"/>
              <a:t>协理牧师 </a:t>
            </a:r>
            <a:r>
              <a:rPr lang="en-NZ" altLang="zh-CN" sz="1200" b="1" dirty="0"/>
              <a:t>		</a:t>
            </a:r>
            <a:r>
              <a:rPr lang="en-US" sz="1200" b="1" dirty="0"/>
              <a:t>David Yeh</a:t>
            </a:r>
            <a:r>
              <a:rPr lang="zh-CN" altLang="en-US" sz="1200" dirty="0"/>
              <a:t>：</a:t>
            </a:r>
            <a:r>
              <a:rPr lang="es-ES" sz="1200" dirty="0">
                <a:solidFill>
                  <a:srgbClr val="000000"/>
                </a:solidFill>
              </a:rPr>
              <a:t>022 5220 670, </a:t>
            </a:r>
            <a:r>
              <a:rPr lang="en-US" sz="1200" dirty="0">
                <a:solidFill>
                  <a:srgbClr val="000000"/>
                </a:solidFill>
                <a:ea typeface="等线" pitchFamily="2"/>
                <a:hlinkClick r:id="rId4"/>
              </a:rPr>
              <a:t>david@mairangichurch.org.nz</a:t>
            </a:r>
            <a:endParaRPr lang="en-US" sz="1200" dirty="0">
              <a:solidFill>
                <a:srgbClr val="000000"/>
              </a:solidFill>
              <a:ea typeface="等线" pitchFamily="2"/>
            </a:endParaRPr>
          </a:p>
          <a:p>
            <a:pPr>
              <a:spcBef>
                <a:spcPts val="600"/>
              </a:spcBef>
            </a:pPr>
            <a:r>
              <a:rPr lang="zh-CN" altLang="en-US" sz="1200" b="1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青少年牧师</a:t>
            </a:r>
            <a:r>
              <a:rPr lang="en-NZ" altLang="zh-CN" sz="1200" b="1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		</a:t>
            </a:r>
            <a:r>
              <a:rPr lang="en-US" altLang="zh-CN" sz="1200" b="1" dirty="0" err="1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Kierohn</a:t>
            </a:r>
            <a:r>
              <a:rPr lang="en-US" altLang="zh-CN" sz="1200" b="1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 Sims: 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021 0276 3488, 					 			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  <a:hlinkClick r:id="rId5"/>
              </a:rPr>
              <a:t>kierohn@mairangichurch.org.nz</a:t>
            </a:r>
            <a:endParaRPr lang="en-US" altLang="zh-CN" sz="1200" dirty="0">
              <a:solidFill>
                <a:srgbClr val="000000"/>
              </a:solidFill>
              <a:latin typeface="Calibri" panose="020F0502020204030204"/>
              <a:ea typeface="DengXia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1200" b="1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儿童事工</a:t>
            </a:r>
            <a:r>
              <a:rPr lang="en-NZ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		</a:t>
            </a:r>
            <a:r>
              <a:rPr lang="en-US" altLang="zh-CN" sz="1200" b="1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Anne-Mari Scott-</a:t>
            </a:r>
            <a:r>
              <a:rPr lang="en-US" altLang="zh-CN" sz="1200" b="1" dirty="0" err="1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Donelan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: 021 909449, </a:t>
            </a:r>
            <a:b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</a:b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</a:rPr>
              <a:t>			</a:t>
            </a:r>
            <a:r>
              <a:rPr lang="en-US" altLang="zh-CN" sz="1200" dirty="0">
                <a:solidFill>
                  <a:srgbClr val="000000"/>
                </a:solidFill>
                <a:latin typeface="Calibri" panose="020F0502020204030204"/>
                <a:ea typeface="DengXian" panose="02010600030101010101" pitchFamily="2" charset="-122"/>
                <a:hlinkClick r:id="rId6"/>
              </a:rPr>
              <a:t>anne-marie@mairangichruch.org.nz</a:t>
            </a:r>
            <a:endParaRPr lang="en-US" altLang="zh-CN" sz="1200" dirty="0">
              <a:solidFill>
                <a:srgbClr val="000000"/>
              </a:solidFill>
              <a:latin typeface="Calibri" panose="020F0502020204030204"/>
              <a:ea typeface="DengXian" panose="02010600030101010101" pitchFamily="2" charset="-122"/>
            </a:endParaRPr>
          </a:p>
          <a:p>
            <a:pPr>
              <a:spcBef>
                <a:spcPts val="600"/>
              </a:spcBef>
            </a:pPr>
            <a:r>
              <a:rPr lang="zh-CN" altLang="en-US" sz="1200" b="1" dirty="0"/>
              <a:t>华语传道</a:t>
            </a:r>
            <a:r>
              <a:rPr lang="en-NZ" altLang="zh-CN" sz="1200" b="1" dirty="0"/>
              <a:t>		</a:t>
            </a:r>
            <a:r>
              <a:rPr lang="en-NZ" sz="1200" b="1" dirty="0"/>
              <a:t>Wendy Liu</a:t>
            </a:r>
            <a:r>
              <a:rPr lang="en-NZ" sz="1200" dirty="0"/>
              <a:t>: 021 0265 4800, </a:t>
            </a:r>
            <a:r>
              <a:rPr lang="en-NZ" sz="1200" dirty="0">
                <a:hlinkClick r:id="rId7"/>
              </a:rPr>
              <a:t>wendy@mairangichurch.org.nz</a:t>
            </a:r>
            <a:endParaRPr lang="en-NZ" sz="1200" dirty="0"/>
          </a:p>
          <a:p>
            <a:pPr>
              <a:spcBef>
                <a:spcPts val="600"/>
              </a:spcBef>
            </a:pPr>
            <a:r>
              <a:rPr lang="zh-CN" altLang="en-US" sz="1200" b="1" dirty="0"/>
              <a:t>教会行政</a:t>
            </a:r>
            <a:r>
              <a:rPr lang="en-NZ" altLang="zh-CN" sz="1200" b="1" dirty="0"/>
              <a:t>	</a:t>
            </a:r>
            <a:r>
              <a:rPr lang="es-ES" altLang="zh-CN" sz="1200" b="1" dirty="0"/>
              <a:t> 	</a:t>
            </a:r>
            <a:r>
              <a:rPr lang="en-US" altLang="zh-CN" sz="1200" b="1" dirty="0"/>
              <a:t>Cobi Wu:</a:t>
            </a:r>
            <a:r>
              <a:rPr lang="en-NZ" sz="1200" dirty="0"/>
              <a:t> </a:t>
            </a:r>
            <a:r>
              <a:rPr lang="es-ES" sz="1200" dirty="0">
                <a:hlinkClick r:id="rId3"/>
              </a:rPr>
              <a:t>office@mairangichurch.org.nz</a:t>
            </a:r>
            <a:endParaRPr lang="en-US" altLang="zh-CN" sz="1200" dirty="0"/>
          </a:p>
        </p:txBody>
      </p:sp>
      <p:sp>
        <p:nvSpPr>
          <p:cNvPr id="25" name="Rounded Rectangle 29">
            <a:extLst>
              <a:ext uri="{FF2B5EF4-FFF2-40B4-BE49-F238E27FC236}">
                <a16:creationId xmlns:a16="http://schemas.microsoft.com/office/drawing/2014/main" id="{FA4E8EDF-DD17-4860-B68F-DB5D34378401}"/>
              </a:ext>
            </a:extLst>
          </p:cNvPr>
          <p:cNvSpPr/>
          <p:nvPr/>
        </p:nvSpPr>
        <p:spPr>
          <a:xfrm>
            <a:off x="67958" y="1246755"/>
            <a:ext cx="5710529" cy="885927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3600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0CECE"/>
          </a:solidFill>
          <a:ln w="12701" cap="flat">
            <a:solidFill>
              <a:srgbClr val="41719C"/>
            </a:solidFill>
            <a:prstDash val="solid"/>
            <a:miter/>
          </a:ln>
        </p:spPr>
        <p:txBody>
          <a:bodyPr vert="horz" wrap="square" lIns="100794" tIns="50392" rIns="100794" bIns="50392" anchor="ctr" anchorCtr="1" compatLnSpc="1">
            <a:noAutofit/>
          </a:bodyPr>
          <a:lstStyle/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If you would like to hear a Chinese, please ask for a he</a:t>
            </a:r>
            <a:r>
              <a:rPr lang="en-NZ" altLang="zh-CN" sz="1200" dirty="0">
                <a:latin typeface="Calibri" panose="020F0502020204030204"/>
              </a:rPr>
              <a:t>a</a:t>
            </a:r>
            <a:r>
              <a:rPr lang="en-US" altLang="zh-CN" sz="1200" b="0" i="0" u="none" strike="noStrike" kern="1200" cap="none" spc="0" baseline="0" dirty="0" err="1">
                <a:uFillTx/>
                <a:latin typeface="Calibri" panose="020F0502020204030204"/>
              </a:rPr>
              <a:t>dset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. Please put the low battery headset at the yellow tray and the normal ones back to the original slot.</a:t>
            </a:r>
            <a:endParaRPr lang="en-US" altLang="zh-CN" sz="1200" dirty="0">
              <a:latin typeface="Calibri" panose="020F0502020204030204"/>
            </a:endParaRPr>
          </a:p>
          <a:p>
            <a: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b="0" i="0" u="none" strike="noStrike" kern="1200" cap="none" spc="0" baseline="0" dirty="0">
                <a:uFillTx/>
                <a:latin typeface="Calibri" panose="020F0502020204030204"/>
              </a:rPr>
              <a:t>如果您需要听中文翻译可以向服事人员要一个耳机</a:t>
            </a:r>
            <a:r>
              <a:rPr lang="zh-CN" altLang="en-US" sz="1200" dirty="0">
                <a:latin typeface="Calibri" panose="020F0502020204030204"/>
              </a:rPr>
              <a:t>。请将需要充电的耳机放在黄色的盒子里，正常的耳机请关闭电源放回原来的盒子。</a:t>
            </a:r>
            <a:r>
              <a:rPr lang="en-US" altLang="zh-CN" sz="1200" b="0" i="0" u="none" strike="noStrike" kern="1200" cap="none" spc="0" baseline="0" dirty="0">
                <a:uFillTx/>
                <a:latin typeface="Calibri" panose="020F0502020204030204"/>
              </a:rPr>
              <a:t> </a:t>
            </a:r>
            <a:endParaRPr lang="en-NZ" sz="1200" b="0" i="0" u="none" strike="noStrike" kern="1200" cap="none" spc="0" baseline="0" dirty="0">
              <a:uFillTx/>
              <a:latin typeface="Calibri" panose="020F050202020403020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81EBD-11B0-4C4D-9C81-3F4E490FFFE8}"/>
              </a:ext>
            </a:extLst>
          </p:cNvPr>
          <p:cNvSpPr txBox="1"/>
          <p:nvPr/>
        </p:nvSpPr>
        <p:spPr>
          <a:xfrm>
            <a:off x="9296690" y="213376"/>
            <a:ext cx="2978088" cy="795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b="1" u="sng" dirty="0">
                <a:solidFill>
                  <a:srgbClr val="000000"/>
                </a:solidFill>
                <a:latin typeface="Calibri"/>
              </a:rPr>
              <a:t>祷</a:t>
            </a:r>
            <a:r>
              <a:rPr lang="zh-CN" altLang="en-US" b="1" u="sng" kern="0" dirty="0">
                <a:solidFill>
                  <a:srgbClr val="000000"/>
                </a:solidFill>
                <a:latin typeface="Calibri"/>
              </a:rPr>
              <a:t>告</a:t>
            </a:r>
            <a:r>
              <a:rPr lang="zh-CN" altLang="en-US" b="1" u="sng" kern="0" dirty="0">
                <a:solidFill>
                  <a:srgbClr val="000000"/>
                </a:solidFill>
                <a:latin typeface="+mn-ea"/>
              </a:rPr>
              <a:t>及代祷</a:t>
            </a:r>
            <a:br>
              <a:rPr lang="en-NZ" altLang="zh-CN" sz="1200" b="1" i="1" u="sng" kern="0" dirty="0">
                <a:solidFill>
                  <a:srgbClr val="000000"/>
                </a:solidFill>
                <a:latin typeface="+mn-ea"/>
              </a:rPr>
            </a:b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“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你们要互相代求</a:t>
            </a:r>
            <a:r>
              <a:rPr lang="en-NZ" sz="1000" b="1" i="1" kern="0" dirty="0">
                <a:solidFill>
                  <a:srgbClr val="000000"/>
                </a:solidFill>
                <a:latin typeface="+mn-ea"/>
              </a:rPr>
              <a:t>,”</a:t>
            </a:r>
            <a:r>
              <a:rPr lang="zh-CN" altLang="en-US" sz="1000" b="1" i="1" kern="0" dirty="0">
                <a:solidFill>
                  <a:srgbClr val="000000"/>
                </a:solidFill>
                <a:latin typeface="+mn-ea"/>
              </a:rPr>
              <a:t>雅</a:t>
            </a:r>
            <a:r>
              <a:rPr lang="zh-CN" altLang="en-US" sz="1000" b="1" i="1" kern="0" dirty="0">
                <a:latin typeface="+mn-ea"/>
              </a:rPr>
              <a:t>各书</a:t>
            </a:r>
            <a:r>
              <a:rPr lang="en-NZ" altLang="zh-CN" sz="1000" b="1" i="1" kern="0" dirty="0">
                <a:latin typeface="+mn-ea"/>
              </a:rPr>
              <a:t>5:16</a:t>
            </a:r>
            <a:r>
              <a:rPr lang="zh-CN" altLang="en-US" sz="1000" b="1" i="1" kern="0" dirty="0">
                <a:latin typeface="+mn-ea"/>
              </a:rPr>
              <a:t>下</a:t>
            </a:r>
            <a:endParaRPr lang="en-NZ" sz="1200" i="1" kern="0" dirty="0">
              <a:latin typeface="+mn-ea"/>
            </a:endParaRPr>
          </a:p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i="1" kern="0" dirty="0">
                <a:cs typeface="Arial" panose="020B0604020202020204" pitchFamily="34" charset="0"/>
              </a:rPr>
              <a:t>请在教会的祷告墙上留下你的代祷事项，蒙应允的祷告或者见证。记得今天起在这一周中为墙上的代祷事项祷告</a:t>
            </a:r>
            <a:endParaRPr lang="en-NZ" altLang="zh-CN" sz="1200" i="1" kern="0" dirty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kern="0" dirty="0"/>
              <a:t>感恩和祷告</a:t>
            </a:r>
            <a:endParaRPr lang="en-NZ" altLang="zh-CN" sz="1200" b="1" u="sng" kern="0" dirty="0">
              <a:solidFill>
                <a:srgbClr val="000000"/>
              </a:solidFill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200" kern="0" dirty="0">
                <a:solidFill>
                  <a:srgbClr val="000000"/>
                </a:solidFill>
              </a:rPr>
              <a:t>请为教会聘牧委员会代祷，也为教会正在寻找新的主任牧师代祷。恳求上帝赐予智慧与合一，并为教会预备合适的人选。</a:t>
            </a:r>
            <a:endParaRPr lang="en-NZ" altLang="zh-CN" sz="1200" kern="0" dirty="0">
              <a:solidFill>
                <a:srgbClr val="000000"/>
              </a:solidFill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200" kern="0" dirty="0">
              <a:solidFill>
                <a:srgbClr val="000000"/>
              </a:solidFill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altLang="zh-CN" sz="1600" b="1" u="sng" dirty="0"/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CN" altLang="en-US" sz="1600" b="1" u="sng" dirty="0"/>
              <a:t>教会外展项目</a:t>
            </a:r>
            <a:r>
              <a:rPr lang="en-NZ" sz="1600" u="sng" dirty="0"/>
              <a:t> 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街头传福音</a:t>
            </a:r>
            <a:br>
              <a:rPr lang="en-NZ" altLang="zh-CN" sz="1200" b="1" dirty="0"/>
            </a:br>
            <a:r>
              <a:rPr lang="zh-CN" altLang="en-US" sz="1200" dirty="0"/>
              <a:t>每周六</a:t>
            </a:r>
            <a:r>
              <a:rPr lang="en-NZ" altLang="zh-CN" sz="1200" dirty="0"/>
              <a:t> </a:t>
            </a:r>
            <a:r>
              <a:rPr lang="zh-CN" altLang="en-US" sz="1200" dirty="0"/>
              <a:t>上午</a:t>
            </a:r>
            <a:r>
              <a:rPr lang="en-NZ" altLang="zh-CN" sz="1200" dirty="0"/>
              <a:t>10.00 – 12.00 </a:t>
            </a:r>
            <a:br>
              <a:rPr lang="en-NZ" altLang="zh-CN" sz="1200" dirty="0"/>
            </a:br>
            <a:r>
              <a:rPr lang="en-NZ" altLang="zh-CN" sz="1200" dirty="0"/>
              <a:t>Flora: 021 201 9577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幼儿音乐谷 </a:t>
            </a:r>
            <a:br>
              <a:rPr lang="en-NZ" altLang="zh-CN" sz="1200" b="1" dirty="0"/>
            </a:br>
            <a:r>
              <a:rPr lang="zh-CN" altLang="en-US" sz="1200" dirty="0"/>
              <a:t>第</a:t>
            </a:r>
            <a:r>
              <a:rPr lang="en-NZ" altLang="zh-CN" sz="1200" dirty="0"/>
              <a:t>2</a:t>
            </a:r>
            <a:r>
              <a:rPr lang="zh-CN" altLang="en-US" sz="1200" dirty="0"/>
              <a:t>、</a:t>
            </a:r>
            <a:r>
              <a:rPr lang="en-NZ" altLang="zh-CN" sz="1200" dirty="0"/>
              <a:t>4</a:t>
            </a:r>
            <a:r>
              <a:rPr lang="zh-CN" altLang="en-US" sz="1200" dirty="0"/>
              <a:t>、</a:t>
            </a:r>
            <a:r>
              <a:rPr lang="en-NZ" altLang="zh-CN" sz="1200" dirty="0"/>
              <a:t>5</a:t>
            </a:r>
            <a:r>
              <a:rPr lang="zh-CN" altLang="en-US" sz="1200" dirty="0"/>
              <a:t>的周四（学期中</a:t>
            </a:r>
            <a:r>
              <a:rPr lang="en-NZ" altLang="zh-CN" sz="1200" dirty="0"/>
              <a:t>) </a:t>
            </a:r>
            <a:br>
              <a:rPr lang="en-NZ" altLang="zh-CN" sz="1200" dirty="0"/>
            </a:br>
            <a:r>
              <a:rPr lang="zh-CN" altLang="en-US" sz="1200" dirty="0"/>
              <a:t>上午</a:t>
            </a:r>
            <a:r>
              <a:rPr lang="en-NZ" altLang="zh-CN" sz="1200" dirty="0"/>
              <a:t>10.30 – 12.00 </a:t>
            </a:r>
            <a:br>
              <a:rPr lang="en-NZ" altLang="zh-CN" sz="1200" dirty="0"/>
            </a:br>
            <a:r>
              <a:rPr lang="en-US" altLang="zh-CN" sz="1200" dirty="0"/>
              <a:t>Maki</a:t>
            </a:r>
            <a:r>
              <a:rPr lang="en-NZ" altLang="zh-CN" sz="1200" dirty="0"/>
              <a:t>:</a:t>
            </a:r>
            <a:r>
              <a:rPr lang="zh-CN" altLang="en-US" sz="1200" dirty="0"/>
              <a:t> </a:t>
            </a:r>
            <a:r>
              <a:rPr lang="en-NZ" altLang="zh-CN" sz="1200" dirty="0"/>
              <a:t>027</a:t>
            </a:r>
            <a:r>
              <a:rPr lang="zh-CN" altLang="en-US" sz="1200" dirty="0"/>
              <a:t> </a:t>
            </a:r>
            <a:r>
              <a:rPr lang="en-NZ" altLang="zh-CN" sz="1200" dirty="0"/>
              <a:t>3803627</a:t>
            </a:r>
            <a:r>
              <a:rPr lang="zh-CN" altLang="en-US" sz="1200" dirty="0"/>
              <a:t> （日文）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食物银行 </a:t>
            </a:r>
            <a:br>
              <a:rPr lang="en-NZ" altLang="zh-CN" sz="1200" b="1" dirty="0"/>
            </a:br>
            <a:r>
              <a:rPr lang="zh-CN" altLang="en-US" sz="1200" dirty="0"/>
              <a:t>联络</a:t>
            </a:r>
            <a:r>
              <a:rPr lang="en-NZ" altLang="zh-CN" sz="1200" dirty="0"/>
              <a:t> Caroline/</a:t>
            </a:r>
            <a:r>
              <a:rPr lang="en-NZ" altLang="zh-CN" sz="1200" dirty="0" err="1"/>
              <a:t>Dalice</a:t>
            </a:r>
            <a:endParaRPr lang="en-NZ" altLang="zh-CN" sz="1200" dirty="0"/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福音插花 </a:t>
            </a:r>
            <a:br>
              <a:rPr lang="en-NZ" altLang="zh-CN" sz="1200" b="1" dirty="0"/>
            </a:br>
            <a:r>
              <a:rPr lang="zh-CN" altLang="en-US" sz="1200" dirty="0"/>
              <a:t>不定期</a:t>
            </a:r>
            <a:br>
              <a:rPr lang="en-NZ" altLang="zh-CN" sz="1200" b="1" dirty="0"/>
            </a:br>
            <a:r>
              <a:rPr lang="en-NZ" altLang="zh-CN" sz="1200" dirty="0"/>
              <a:t>Annie Zhang: 027 3939345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启发课</a:t>
            </a:r>
            <a:endParaRPr lang="en-US" altLang="zh-CN" sz="1200" b="1" dirty="0"/>
          </a:p>
          <a:p>
            <a:r>
              <a:rPr lang="en-US" altLang="zh-CN" sz="1200" b="1" dirty="0"/>
              <a:t>      </a:t>
            </a:r>
            <a:r>
              <a:rPr lang="zh-CN" altLang="en-US" sz="1200" dirty="0"/>
              <a:t>每周日（</a:t>
            </a:r>
            <a:r>
              <a:rPr lang="en-NZ" altLang="zh-CN" sz="1200" dirty="0"/>
              <a:t>3</a:t>
            </a:r>
            <a:r>
              <a:rPr lang="zh-CN" altLang="en-US" sz="1200" dirty="0"/>
              <a:t>月</a:t>
            </a:r>
            <a:r>
              <a:rPr lang="en-NZ" altLang="zh-CN" sz="1200" dirty="0"/>
              <a:t>12</a:t>
            </a:r>
            <a:r>
              <a:rPr lang="zh-CN" altLang="en-US" sz="1200" dirty="0"/>
              <a:t>日至</a:t>
            </a:r>
            <a:r>
              <a:rPr lang="en-NZ" altLang="zh-CN" sz="1200" dirty="0"/>
              <a:t>5</a:t>
            </a:r>
            <a:r>
              <a:rPr lang="zh-CN" altLang="en-US" sz="1200" dirty="0"/>
              <a:t>月</a:t>
            </a:r>
            <a:r>
              <a:rPr lang="en-NZ" altLang="zh-CN" sz="1200" dirty="0"/>
              <a:t>28</a:t>
            </a:r>
            <a:r>
              <a:rPr lang="zh-CN" altLang="en-US" sz="1200" dirty="0"/>
              <a:t>日）</a:t>
            </a:r>
            <a:endParaRPr lang="en-NZ" altLang="zh-CN" sz="1200" dirty="0"/>
          </a:p>
          <a:p>
            <a:r>
              <a:rPr lang="en-NZ" altLang="zh-CN" sz="1200" dirty="0"/>
              <a:t>      11</a:t>
            </a:r>
            <a:r>
              <a:rPr lang="zh-CN" altLang="en-US" sz="1200" dirty="0"/>
              <a:t>：</a:t>
            </a:r>
            <a:r>
              <a:rPr lang="en-NZ" altLang="zh-CN" sz="1200" dirty="0"/>
              <a:t>45</a:t>
            </a:r>
            <a:r>
              <a:rPr lang="en-US" altLang="zh-CN" sz="1200" dirty="0"/>
              <a:t>—1</a:t>
            </a:r>
            <a:r>
              <a:rPr lang="zh-CN" altLang="en-US" sz="1200" dirty="0"/>
              <a:t>：</a:t>
            </a:r>
            <a:r>
              <a:rPr lang="en-NZ" altLang="zh-CN" sz="1200" dirty="0"/>
              <a:t>30</a:t>
            </a:r>
          </a:p>
          <a:p>
            <a:pPr marL="189005" indent="-189005">
              <a:buFont typeface="Wingdings" panose="05000000000000000000" pitchFamily="2" charset="2"/>
              <a:buChar char="Ø"/>
            </a:pPr>
            <a:r>
              <a:rPr lang="zh-CN" altLang="en-US" sz="1200" b="1" dirty="0"/>
              <a:t>英语班</a:t>
            </a:r>
            <a:endParaRPr lang="en-NZ" altLang="zh-CN" sz="1200" b="1" dirty="0"/>
          </a:p>
          <a:p>
            <a:r>
              <a:rPr lang="zh-CN" altLang="en-US" sz="1200" dirty="0"/>
              <a:t>     每周一</a:t>
            </a:r>
            <a:r>
              <a:rPr lang="en-NZ" altLang="zh-CN" sz="1200" dirty="0"/>
              <a:t>10-2</a:t>
            </a:r>
            <a:r>
              <a:rPr lang="en-US" altLang="zh-CN" sz="1200" dirty="0"/>
              <a:t>pm</a:t>
            </a:r>
          </a:p>
          <a:p>
            <a:r>
              <a:rPr lang="en-US" altLang="zh-CN" sz="1200" dirty="0"/>
              <a:t>     </a:t>
            </a:r>
            <a:r>
              <a:rPr lang="en-NZ" altLang="zh-CN" sz="1200" dirty="0">
                <a:latin typeface="Calibri" panose="020F0502020204030204"/>
              </a:rPr>
              <a:t>G</a:t>
            </a:r>
            <a:r>
              <a:rPr lang="en-US" altLang="zh-CN" sz="1200" dirty="0">
                <a:latin typeface="Calibri" panose="020F0502020204030204"/>
              </a:rPr>
              <a:t>race</a:t>
            </a:r>
            <a:r>
              <a:rPr lang="en-NZ" sz="1200" dirty="0"/>
              <a:t> </a:t>
            </a:r>
            <a:r>
              <a:rPr lang="zh-CN" altLang="en-US" sz="1200" dirty="0"/>
              <a:t>：</a:t>
            </a:r>
            <a:r>
              <a:rPr lang="en-NZ" sz="1200" dirty="0"/>
              <a:t>0226387288</a:t>
            </a:r>
            <a:endParaRPr lang="en-US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endParaRPr lang="en-NZ" altLang="zh-CN" sz="1200" dirty="0"/>
          </a:p>
          <a:p>
            <a:r>
              <a:rPr lang="zh-CN" altLang="en-US" sz="1200" i="1" kern="0" dirty="0">
                <a:cs typeface="Arial" panose="020B0604020202020204" pitchFamily="34" charset="0"/>
              </a:rPr>
              <a:t>如有特殊紧急的祷告需求，请联络</a:t>
            </a:r>
            <a:r>
              <a:rPr lang="zh-CN" altLang="en-US" sz="1200" b="1" i="1" kern="0" dirty="0">
                <a:cs typeface="Arial" panose="020B0604020202020204" pitchFamily="34" charset="0"/>
              </a:rPr>
              <a:t>叶牧师</a:t>
            </a:r>
            <a:r>
              <a:rPr lang="en-NZ" altLang="zh-CN" sz="1200" b="1" i="1" kern="0" dirty="0">
                <a:cs typeface="Arial" panose="020B0604020202020204" pitchFamily="34" charset="0"/>
              </a:rPr>
              <a:t>/</a:t>
            </a:r>
            <a:r>
              <a:rPr lang="zh-CN" altLang="en-US" sz="1200" b="1" i="1" kern="0" dirty="0">
                <a:cs typeface="Arial" panose="020B0604020202020204" pitchFamily="34" charset="0"/>
              </a:rPr>
              <a:t>文华传道</a:t>
            </a:r>
            <a:r>
              <a:rPr lang="zh-CN" altLang="en-US" sz="1200" i="1" kern="0" dirty="0">
                <a:cs typeface="Arial" panose="020B0604020202020204" pitchFamily="34" charset="0"/>
              </a:rPr>
              <a:t>，教会的</a:t>
            </a:r>
            <a:r>
              <a:rPr lang="zh-CN" altLang="en-US" sz="1200" b="1" i="1" kern="0" dirty="0">
                <a:cs typeface="Arial" panose="020B0604020202020204" pitchFamily="34" charset="0"/>
              </a:rPr>
              <a:t>代祷服事团队</a:t>
            </a:r>
            <a:r>
              <a:rPr lang="zh-CN" altLang="en-US" sz="1200" i="1" kern="0" dirty="0">
                <a:cs typeface="Arial" panose="020B0604020202020204" pitchFamily="34" charset="0"/>
              </a:rPr>
              <a:t>会为您祷告。</a:t>
            </a:r>
            <a:endParaRPr lang="en-NZ" altLang="zh-CN" sz="1200" i="1" kern="0" dirty="0"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581862-8FFE-9125-9E15-3B524120092A}"/>
              </a:ext>
            </a:extLst>
          </p:cNvPr>
          <p:cNvGrpSpPr/>
          <p:nvPr/>
        </p:nvGrpSpPr>
        <p:grpSpPr>
          <a:xfrm>
            <a:off x="6321806" y="201935"/>
            <a:ext cx="3117909" cy="2282606"/>
            <a:chOff x="6201302" y="201935"/>
            <a:chExt cx="3117909" cy="228260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5A7EE9C-4D70-4EE8-B5D7-CAFA7C392898}"/>
                </a:ext>
              </a:extLst>
            </p:cNvPr>
            <p:cNvSpPr txBox="1"/>
            <p:nvPr/>
          </p:nvSpPr>
          <p:spPr>
            <a:xfrm>
              <a:off x="6217418" y="201935"/>
              <a:ext cx="310179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zh-CN" altLang="en-US" b="1" u="sng" dirty="0"/>
                <a:t>教会消息</a:t>
              </a:r>
              <a:endParaRPr lang="en-NZ" altLang="zh-CN" b="1" u="sng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F18A6AC-FAD7-4BE1-946B-A0242C3CEAA8}"/>
                </a:ext>
              </a:extLst>
            </p:cNvPr>
            <p:cNvSpPr/>
            <p:nvPr/>
          </p:nvSpPr>
          <p:spPr>
            <a:xfrm>
              <a:off x="6201302" y="545549"/>
              <a:ext cx="2870678" cy="1938992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zh-CN" altLang="en-US" sz="1600" b="1" u="sng" dirty="0"/>
                <a:t>遇见神</a:t>
              </a:r>
              <a:r>
                <a:rPr lang="en-NZ" sz="1600" b="1" u="sng" dirty="0"/>
                <a:t> (</a:t>
              </a:r>
              <a:r>
                <a:rPr lang="zh-CN" altLang="en-US" sz="1600" b="1" u="sng" dirty="0"/>
                <a:t>教会敬拜祷告会</a:t>
              </a:r>
              <a:r>
                <a:rPr lang="en-NZ" altLang="zh-CN" sz="1600" b="1" u="sng" dirty="0"/>
                <a:t>)</a:t>
              </a:r>
              <a:r>
                <a:rPr lang="en-NZ" sz="1600" b="1" u="sng" dirty="0"/>
                <a:t> </a:t>
              </a:r>
            </a:p>
            <a:p>
              <a:pPr algn="just"/>
              <a:r>
                <a:rPr lang="zh-CN" altLang="en-US" sz="1100" dirty="0"/>
                <a:t>（每月第二和第四个主日晚上七点） </a:t>
              </a:r>
              <a:endParaRPr lang="en-NZ" altLang="zh-CN" sz="1100" dirty="0"/>
            </a:p>
            <a:p>
              <a:pPr algn="just"/>
              <a:r>
                <a:rPr lang="zh-CN" altLang="en-US" sz="1100" dirty="0"/>
                <a:t> </a:t>
              </a:r>
              <a:r>
                <a:rPr lang="en-NZ" altLang="zh-CN" sz="1100" dirty="0"/>
                <a:t>3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26</a:t>
              </a:r>
              <a:r>
                <a:rPr lang="zh-CN" altLang="en-US" sz="1100" dirty="0"/>
                <a:t>号 </a:t>
              </a:r>
              <a:r>
                <a:rPr lang="en-NZ" altLang="zh-CN" sz="1100" dirty="0"/>
                <a:t>7</a:t>
              </a:r>
              <a:r>
                <a:rPr lang="zh-CN" altLang="en-US" sz="1100" dirty="0"/>
                <a:t>点</a:t>
              </a:r>
              <a:r>
                <a:rPr lang="en-NZ" altLang="zh-CN" sz="1100" dirty="0"/>
                <a:t>-8</a:t>
              </a:r>
              <a:r>
                <a:rPr lang="zh-CN" altLang="en-US" sz="1100" dirty="0"/>
                <a:t>点 于小厅 举行</a:t>
              </a:r>
              <a:endParaRPr lang="en-NZ" altLang="zh-CN" sz="1100" dirty="0"/>
            </a:p>
            <a:p>
              <a:pPr algn="just"/>
              <a:endParaRPr lang="en-NZ" altLang="zh-CN" sz="1100" dirty="0"/>
            </a:p>
            <a:p>
              <a:pPr algn="just"/>
              <a:r>
                <a:rPr lang="zh-CN" altLang="en-US" sz="1100" b="1" dirty="0"/>
                <a:t>您可以在不同的语言组里用母语祷告。</a:t>
              </a:r>
              <a:endParaRPr lang="en-NZ" altLang="zh-CN" sz="1100" b="1" dirty="0"/>
            </a:p>
            <a:p>
              <a:pPr algn="just"/>
              <a:endParaRPr lang="en-NZ" altLang="zh-CN" sz="1100" dirty="0"/>
            </a:p>
            <a:p>
              <a:pPr algn="just"/>
              <a:r>
                <a:rPr lang="zh-CN" altLang="en-US" sz="1600" b="1" u="sng" dirty="0"/>
                <a:t>月度崇拜</a:t>
              </a:r>
              <a:r>
                <a:rPr lang="en-NZ" altLang="zh-CN" sz="1600" b="1" u="sng" dirty="0"/>
                <a:t> </a:t>
              </a:r>
              <a:r>
                <a:rPr lang="zh-CN" altLang="en-US" sz="1100" b="1" u="sng" dirty="0"/>
                <a:t>不同语言</a:t>
              </a:r>
              <a:r>
                <a:rPr lang="en-NZ" altLang="zh-CN" sz="1100" b="1" u="sng" dirty="0"/>
                <a:t>(</a:t>
              </a:r>
              <a:r>
                <a:rPr lang="zh-CN" altLang="en-US" sz="1100" b="1" u="sng" dirty="0"/>
                <a:t>每月一次</a:t>
              </a:r>
              <a:r>
                <a:rPr lang="en-NZ" altLang="zh-CN" sz="1100" b="1" u="sng" dirty="0"/>
                <a:t>)</a:t>
              </a:r>
              <a:endParaRPr lang="en-US" altLang="zh-CN" sz="1100" b="1" u="sng" dirty="0"/>
            </a:p>
            <a:p>
              <a:pPr algn="just"/>
              <a:r>
                <a:rPr lang="zh-CN" altLang="en-US" sz="1100" dirty="0"/>
                <a:t>中文崇拜：最后一个</a:t>
              </a:r>
              <a:r>
                <a:rPr lang="zh-CN" altLang="en-US" sz="1100" b="1" dirty="0"/>
                <a:t>周五</a:t>
              </a:r>
              <a:r>
                <a:rPr lang="zh-CN" altLang="en-US" sz="1100" dirty="0"/>
                <a:t>晚 </a:t>
              </a:r>
              <a:r>
                <a:rPr lang="en-NZ" altLang="zh-CN" sz="1100" dirty="0"/>
                <a:t>7:30</a:t>
              </a:r>
              <a:r>
                <a:rPr lang="zh-CN" altLang="en-US" sz="1100" dirty="0"/>
                <a:t> </a:t>
              </a:r>
              <a:r>
                <a:rPr lang="en-NZ" altLang="zh-CN" sz="1100" dirty="0"/>
                <a:t>(3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31</a:t>
              </a:r>
              <a:r>
                <a:rPr lang="zh-CN" altLang="en-US" sz="1100" dirty="0"/>
                <a:t>号）</a:t>
              </a:r>
              <a:endParaRPr lang="en-NZ" altLang="zh-CN" sz="1100" dirty="0"/>
            </a:p>
            <a:p>
              <a:pPr algn="just"/>
              <a:endParaRPr lang="en-NZ" altLang="zh-CN" sz="1100" dirty="0"/>
            </a:p>
            <a:p>
              <a:pPr algn="just"/>
              <a:r>
                <a:rPr lang="zh-CN" altLang="en-US" sz="1100" dirty="0"/>
                <a:t>青年崇拜：最后一个</a:t>
              </a:r>
              <a:r>
                <a:rPr lang="zh-CN" altLang="en-US" sz="1100" b="1" dirty="0"/>
                <a:t>周日</a:t>
              </a:r>
              <a:r>
                <a:rPr lang="zh-CN" altLang="en-US" sz="1100" dirty="0"/>
                <a:t>晚</a:t>
              </a:r>
              <a:r>
                <a:rPr lang="en-NZ" altLang="zh-CN" sz="1100" dirty="0"/>
                <a:t>5</a:t>
              </a:r>
              <a:r>
                <a:rPr lang="zh-CN" altLang="en-US" sz="1100" dirty="0"/>
                <a:t>点  </a:t>
              </a:r>
              <a:r>
                <a:rPr lang="en-NZ" altLang="zh-CN" sz="1100" dirty="0"/>
                <a:t>(3</a:t>
              </a:r>
              <a:r>
                <a:rPr lang="zh-CN" altLang="en-US" sz="1100" dirty="0"/>
                <a:t>月</a:t>
              </a:r>
              <a:r>
                <a:rPr lang="en-NZ" altLang="zh-CN" sz="1100" dirty="0"/>
                <a:t>26</a:t>
              </a:r>
              <a:r>
                <a:rPr lang="zh-CN" altLang="en-US" sz="1100" dirty="0"/>
                <a:t>号</a:t>
              </a:r>
              <a:r>
                <a:rPr lang="en-NZ" altLang="zh-CN" sz="1100" dirty="0"/>
                <a:t>)</a:t>
              </a:r>
              <a:endParaRPr lang="en-US" altLang="zh-CN" sz="1100" dirty="0"/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5CEECD7-FAB3-4C19-9B0C-8744BABA885E}"/>
              </a:ext>
            </a:extLst>
          </p:cNvPr>
          <p:cNvSpPr/>
          <p:nvPr/>
        </p:nvSpPr>
        <p:spPr>
          <a:xfrm>
            <a:off x="147970" y="4859781"/>
            <a:ext cx="5561705" cy="755126"/>
          </a:xfrm>
          <a:prstGeom prst="roundRect">
            <a:avLst>
              <a:gd name="adj" fmla="val 49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300" b="1" u="sng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CN" altLang="en-US" sz="1300" b="1" u="sng" dirty="0">
                <a:solidFill>
                  <a:schemeClr val="tx1"/>
                </a:solidFill>
              </a:rPr>
              <a:t>紧急救助食物银行</a:t>
            </a:r>
            <a:endParaRPr lang="en-US" altLang="zh-CN" sz="1300" b="1" u="sng" dirty="0">
              <a:solidFill>
                <a:schemeClr val="tx1"/>
              </a:solidFill>
            </a:endParaRPr>
          </a:p>
          <a:p>
            <a:r>
              <a:rPr lang="en-NZ" altLang="zh-CN" sz="1300" dirty="0">
                <a:solidFill>
                  <a:schemeClr val="tx1"/>
                </a:solidFill>
              </a:rPr>
              <a:t>Caroline La </a:t>
            </a:r>
            <a:r>
              <a:rPr lang="en-US" altLang="zh-CN" sz="1300" dirty="0">
                <a:solidFill>
                  <a:schemeClr val="tx1"/>
                </a:solidFill>
              </a:rPr>
              <a:t>Grange: 021 124 6996, </a:t>
            </a:r>
            <a:r>
              <a:rPr lang="en-US" altLang="zh-CN" sz="1300" dirty="0">
                <a:solidFill>
                  <a:schemeClr val="tx1"/>
                </a:solidFill>
                <a:hlinkClick r:id="rId8"/>
              </a:rPr>
              <a:t>carolinelagrange7@gmail.com</a:t>
            </a:r>
            <a:endParaRPr lang="en-US" altLang="zh-CN" sz="1300" dirty="0">
              <a:solidFill>
                <a:schemeClr val="tx1"/>
              </a:solidFill>
            </a:endParaRPr>
          </a:p>
          <a:p>
            <a:r>
              <a:rPr lang="es-ES" sz="1300" dirty="0" err="1">
                <a:solidFill>
                  <a:schemeClr val="tx1"/>
                </a:solidFill>
              </a:rPr>
              <a:t>Dalice</a:t>
            </a:r>
            <a:r>
              <a:rPr lang="es-ES" sz="1300" dirty="0">
                <a:solidFill>
                  <a:schemeClr val="tx1"/>
                </a:solidFill>
              </a:rPr>
              <a:t> Yang: 022 065 1109, </a:t>
            </a:r>
            <a:r>
              <a:rPr lang="es-ES" sz="1300" dirty="0">
                <a:solidFill>
                  <a:schemeClr val="tx1"/>
                </a:solidFill>
                <a:hlinkClick r:id="rId9"/>
              </a:rPr>
              <a:t>yangjie625@gmail.com</a:t>
            </a:r>
            <a:endParaRPr lang="es-ES" sz="1300" dirty="0">
              <a:solidFill>
                <a:schemeClr val="tx1"/>
              </a:solidFill>
            </a:endParaRPr>
          </a:p>
          <a:p>
            <a:r>
              <a:rPr lang="en-NZ" sz="1300" dirty="0">
                <a:solidFill>
                  <a:schemeClr val="tx1"/>
                </a:solidFill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NZ" sz="1300" dirty="0">
              <a:solidFill>
                <a:schemeClr val="tx1"/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19809DA-29E3-CEE4-9A85-C791F1A9AECC}"/>
              </a:ext>
            </a:extLst>
          </p:cNvPr>
          <p:cNvGrpSpPr/>
          <p:nvPr/>
        </p:nvGrpSpPr>
        <p:grpSpPr>
          <a:xfrm>
            <a:off x="84613" y="5795579"/>
            <a:ext cx="5654259" cy="2539157"/>
            <a:chOff x="140885" y="5795579"/>
            <a:chExt cx="5654259" cy="2539157"/>
          </a:xfrm>
        </p:grpSpPr>
        <p:sp>
          <p:nvSpPr>
            <p:cNvPr id="30" name="TextBox 3">
              <a:extLst>
                <a:ext uri="{FF2B5EF4-FFF2-40B4-BE49-F238E27FC236}">
                  <a16:creationId xmlns:a16="http://schemas.microsoft.com/office/drawing/2014/main" id="{F14C9379-5ED7-4A59-B7BC-1F0BBCC16AB3}"/>
                </a:ext>
              </a:extLst>
            </p:cNvPr>
            <p:cNvSpPr txBox="1"/>
            <p:nvPr/>
          </p:nvSpPr>
          <p:spPr>
            <a:xfrm>
              <a:off x="140885" y="5795579"/>
              <a:ext cx="5654259" cy="2539157"/>
            </a:xfrm>
            <a:prstGeom prst="rect">
              <a:avLst/>
            </a:prstGeom>
            <a:noFill/>
            <a:ln cap="flat">
              <a:solidFill>
                <a:schemeClr val="accent1"/>
              </a:solidFill>
            </a:ln>
          </p:spPr>
          <p:txBody>
            <a:bodyPr vert="horz" wrap="square" lIns="91440" tIns="45720" rIns="91440" bIns="45720" anchor="t" anchorCtr="0" compatLnSpc="1">
              <a:spAutoFit/>
            </a:bodyPr>
            <a:lstStyle/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400" b="1" dirty="0">
                  <a:solidFill>
                    <a:srgbClr val="000000"/>
                  </a:solidFill>
                  <a:latin typeface="Calibri" panose="020F0502020204030204"/>
                </a:rPr>
                <a:t>通过在</a:t>
              </a:r>
              <a:r>
                <a:rPr lang="zh-CN" altLang="en-US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本教会奉献支持神的事工？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100" dirty="0">
                  <a:solidFill>
                    <a:srgbClr val="000000"/>
                  </a:solidFill>
                  <a:latin typeface="Calibri" panose="020F0502020204030204"/>
                </a:rPr>
                <a:t>联络教会办公室，或只需简单填写下列内容并递交给前台</a:t>
              </a:r>
              <a:endParaRPr lang="en-NZ" altLang="zh-CN" sz="11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ctr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000" dirty="0">
                  <a:solidFill>
                    <a:srgbClr val="000000"/>
                  </a:solidFill>
                  <a:latin typeface="Calibri" panose="020F0502020204030204"/>
                </a:rPr>
                <a:t>（请自己也务必保留此记录！！）</a:t>
              </a:r>
              <a:br>
                <a:rPr lang="en-NZ" sz="1000" dirty="0">
                  <a:solidFill>
                    <a:srgbClr val="000000"/>
                  </a:solidFill>
                  <a:latin typeface="Calibri" panose="020F0502020204030204"/>
                </a:rPr>
              </a:br>
              <a:endParaRPr lang="en-NZ" sz="10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171450" marR="0" lvl="0" indent="-17145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请给我一个奉献号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</a:t>
              </a: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并非必须，但如果您有了奉献号作为参考备注，请连贯一致地使用）</a:t>
              </a:r>
              <a:endParaRPr lang="en-NZ" altLang="zh-CN" sz="1000" i="1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R="0" lvl="0" defTabSz="4572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000" b="0" i="1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需要</a:t>
              </a:r>
              <a:r>
                <a:rPr lang="en-NZ" altLang="zh-CN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		</a:t>
              </a:r>
              <a:r>
                <a:rPr lang="zh-CN" altLang="en-US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不需要</a:t>
              </a:r>
              <a:endParaRPr lang="en-NZ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marL="171450" lvl="0" indent="-171450">
                <a:spcBef>
                  <a:spcPts val="600"/>
                </a:spcBef>
                <a:buFont typeface="Arial" panose="020B0604020202020204" pitchFamily="34" charset="0"/>
                <a:buChar char="•"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我需要奉献收据</a:t>
              </a: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用作税务局退税，每个财务年度结束后开具）</a:t>
              </a:r>
              <a:b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</a:b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收据上请开具我的名字 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(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请拼写清晰</a:t>
              </a:r>
              <a:r>
                <a:rPr lang="en-NZ" sz="1000" i="1" dirty="0">
                  <a:solidFill>
                    <a:srgbClr val="000000"/>
                  </a:solidFill>
                  <a:latin typeface="Calibri" panose="020F0502020204030204"/>
                </a:rPr>
                <a:t>)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：</a:t>
              </a:r>
              <a:endParaRPr lang="en-NZ" sz="1200" dirty="0">
                <a:solidFill>
                  <a:srgbClr val="000000"/>
                </a:solidFill>
                <a:latin typeface="Calibri" panose="020F0502020204030204"/>
              </a:endParaRPr>
            </a:p>
            <a:p>
              <a:pPr marL="0" marR="0" lvl="0" indent="0" algn="just" defTabSz="457200" rtl="0" fontAlgn="auto" hangingPunct="1">
                <a:lnSpc>
                  <a:spcPct val="100000"/>
                </a:lnSpc>
                <a:spcBef>
                  <a:spcPts val="1200"/>
                </a:spcBef>
                <a:spcAft>
                  <a:spcPts val="0"/>
                </a:spcAft>
                <a:buNone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NZ" sz="1200" dirty="0">
                  <a:solidFill>
                    <a:srgbClr val="000000"/>
                  </a:solidFill>
                  <a:latin typeface="Calibri" panose="020F0502020204030204"/>
                </a:rPr>
                <a:t>     </a:t>
              </a:r>
              <a:r>
                <a:rPr lang="zh-CN" altLang="en-US" sz="1200" dirty="0">
                  <a:solidFill>
                    <a:srgbClr val="000000"/>
                  </a:solidFill>
                  <a:latin typeface="Calibri" panose="020F0502020204030204"/>
                </a:rPr>
                <a:t>并发至我的电邮信箱</a:t>
              </a:r>
              <a:r>
                <a:rPr lang="zh-CN" altLang="en-US" sz="1000" i="1" dirty="0">
                  <a:solidFill>
                    <a:srgbClr val="000000"/>
                  </a:solidFill>
                  <a:latin typeface="Calibri" panose="020F0502020204030204"/>
                </a:rPr>
                <a:t>（请拼写清晰）</a:t>
              </a:r>
              <a:r>
                <a:rPr lang="en-NZ" sz="1200" b="0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:</a:t>
              </a: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NZ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/>
              </a:endParaRPr>
            </a:p>
            <a:p>
              <a:pPr algn="just" defTabSz="457200">
                <a:spcBef>
                  <a:spcPts val="600"/>
                </a:spcBef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一般</a:t>
              </a:r>
              <a:r>
                <a:rPr lang="en-NZ" altLang="zh-CN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/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什一奉献</a:t>
              </a:r>
              <a:r>
                <a:rPr lang="en-NZ" altLang="zh-CN" sz="1200" b="1" dirty="0">
                  <a:solidFill>
                    <a:srgbClr val="000000"/>
                  </a:solidFill>
                  <a:latin typeface="Calibri" panose="020F0502020204030204"/>
                </a:rPr>
                <a:t>   </a:t>
              </a:r>
              <a:r>
                <a:rPr lang="en-NZ" sz="14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12-3050-0301948-00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；食品银行 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-03</a:t>
              </a:r>
              <a:r>
                <a:rPr lang="zh-CN" altLang="en-US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；外展事工</a:t>
              </a:r>
              <a:r>
                <a:rPr lang="en-NZ" sz="12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 panose="020F0502020204030204"/>
                </a:rPr>
                <a:t>  -04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1FB9B0D-8015-42E9-A8B8-3EC7EE3775B2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441894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95AF974-D41D-45D0-B6E9-DAF121D1898B}"/>
                </a:ext>
              </a:extLst>
            </p:cNvPr>
            <p:cNvCxnSpPr>
              <a:cxnSpLocks/>
            </p:cNvCxnSpPr>
            <p:nvPr/>
          </p:nvCxnSpPr>
          <p:spPr>
            <a:xfrm>
              <a:off x="2616737" y="7911483"/>
              <a:ext cx="312176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83761043-FDA2-4CA4-8451-68A90B6C592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4181"/>
            <a:stretch/>
          </p:blipFill>
          <p:spPr>
            <a:xfrm>
              <a:off x="304286" y="5904121"/>
              <a:ext cx="594371" cy="507813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6229FC5-50C0-3927-F1D7-04EB9418794E}"/>
              </a:ext>
            </a:extLst>
          </p:cNvPr>
          <p:cNvGrpSpPr/>
          <p:nvPr/>
        </p:nvGrpSpPr>
        <p:grpSpPr>
          <a:xfrm>
            <a:off x="6355598" y="4215574"/>
            <a:ext cx="2839642" cy="1280026"/>
            <a:chOff x="6219761" y="4958925"/>
            <a:chExt cx="2943848" cy="1055002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5A82E4B-8ACC-169D-EC29-8916830934CC}"/>
                </a:ext>
              </a:extLst>
            </p:cNvPr>
            <p:cNvSpPr/>
            <p:nvPr/>
          </p:nvSpPr>
          <p:spPr>
            <a:xfrm>
              <a:off x="6219761" y="4958925"/>
              <a:ext cx="2943848" cy="1037216"/>
            </a:xfrm>
            <a:prstGeom prst="roundRect">
              <a:avLst>
                <a:gd name="adj" fmla="val 71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14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CA7EEF7-D23F-2C9B-4C96-7B4CBE574776}"/>
                </a:ext>
              </a:extLst>
            </p:cNvPr>
            <p:cNvSpPr txBox="1"/>
            <p:nvPr/>
          </p:nvSpPr>
          <p:spPr>
            <a:xfrm>
              <a:off x="6280960" y="5019140"/>
              <a:ext cx="2860556" cy="9947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b="1" u="sng" dirty="0"/>
                <a:t>主日学负责人</a:t>
              </a:r>
              <a:endParaRPr lang="en-NZ" altLang="zh-CN" sz="1050" b="1" u="sng" dirty="0"/>
            </a:p>
            <a:p>
              <a:endParaRPr lang="en-NZ" altLang="zh-CN" sz="1200" dirty="0"/>
            </a:p>
            <a:p>
              <a:r>
                <a:rPr lang="zh-CN" altLang="en-US" sz="1200" dirty="0"/>
                <a:t>教会正寻找合适的儿童事工负责人，负责每周的儿童主日学，请向叶牧师或</a:t>
              </a:r>
              <a:r>
                <a:rPr lang="en-NZ" altLang="zh-CN" sz="1200" dirty="0"/>
                <a:t>A</a:t>
              </a:r>
              <a:r>
                <a:rPr lang="en-US" altLang="zh-CN" sz="1200" dirty="0" err="1"/>
                <a:t>nne</a:t>
              </a:r>
              <a:r>
                <a:rPr lang="en-US" altLang="zh-CN" sz="1200" dirty="0"/>
                <a:t>-Marie</a:t>
              </a:r>
              <a:r>
                <a:rPr lang="zh-CN" altLang="en-US" sz="1200" dirty="0"/>
                <a:t>了解详情。</a:t>
              </a:r>
              <a:endParaRPr lang="en-NZ" sz="1200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B9BD2DB-9729-74E2-8567-4BF68EE79CFD}"/>
              </a:ext>
            </a:extLst>
          </p:cNvPr>
          <p:cNvGrpSpPr/>
          <p:nvPr/>
        </p:nvGrpSpPr>
        <p:grpSpPr>
          <a:xfrm>
            <a:off x="6364049" y="7199543"/>
            <a:ext cx="2885598" cy="1172863"/>
            <a:chOff x="6219761" y="4958925"/>
            <a:chExt cx="2971611" cy="1037216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5EC1F35D-526B-4203-03BA-0F911CDC2FDC}"/>
                </a:ext>
              </a:extLst>
            </p:cNvPr>
            <p:cNvSpPr/>
            <p:nvPr/>
          </p:nvSpPr>
          <p:spPr>
            <a:xfrm>
              <a:off x="6219761" y="4958925"/>
              <a:ext cx="2943848" cy="1037216"/>
            </a:xfrm>
            <a:prstGeom prst="roundRect">
              <a:avLst>
                <a:gd name="adj" fmla="val 71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14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D4CA9BB-7021-8EF9-8A55-03C5476C8322}"/>
                </a:ext>
              </a:extLst>
            </p:cNvPr>
            <p:cNvSpPr txBox="1"/>
            <p:nvPr/>
          </p:nvSpPr>
          <p:spPr>
            <a:xfrm>
              <a:off x="6268917" y="5024683"/>
              <a:ext cx="2922455" cy="7898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b="1" u="sng" dirty="0"/>
                <a:t>志愿者需要</a:t>
              </a:r>
              <a:endParaRPr lang="en-NZ" altLang="zh-CN" sz="1400" b="1" u="sng" dirty="0"/>
            </a:p>
            <a:p>
              <a:endParaRPr lang="en-NZ" altLang="zh-CN" sz="1200" dirty="0"/>
            </a:p>
            <a:p>
              <a:r>
                <a:rPr lang="zh-CN" altLang="en-US" sz="1200" dirty="0"/>
                <a:t>教会需要各方面的志愿者，如果您有感动，请向</a:t>
              </a:r>
              <a:r>
                <a:rPr lang="en-NZ" altLang="zh-CN" sz="1200" dirty="0"/>
                <a:t>W</a:t>
              </a:r>
              <a:r>
                <a:rPr lang="en-US" altLang="zh-CN" sz="1200" dirty="0" err="1"/>
                <a:t>endy</a:t>
              </a:r>
              <a:r>
                <a:rPr lang="en-US" altLang="zh-CN" sz="1200" dirty="0"/>
                <a:t> </a:t>
              </a:r>
              <a:r>
                <a:rPr lang="zh-CN" altLang="en-US" sz="1200" dirty="0"/>
                <a:t>报名或告知办公室：</a:t>
              </a:r>
              <a:r>
                <a:rPr lang="es-ES" sz="1200" dirty="0">
                  <a:hlinkClick r:id="rId3"/>
                </a:rPr>
                <a:t> office@mairangichurch.org.nz</a:t>
              </a:r>
              <a:endParaRPr lang="en-NZ" sz="1200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212DF9D-CC24-7D4E-2466-02BE8E0955C1}"/>
              </a:ext>
            </a:extLst>
          </p:cNvPr>
          <p:cNvGrpSpPr/>
          <p:nvPr/>
        </p:nvGrpSpPr>
        <p:grpSpPr>
          <a:xfrm>
            <a:off x="6355598" y="2557600"/>
            <a:ext cx="2851081" cy="1688782"/>
            <a:chOff x="6321807" y="2591006"/>
            <a:chExt cx="2851081" cy="2411232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BC005292-B1B7-517D-2531-41E38AECDFD9}"/>
                </a:ext>
              </a:extLst>
            </p:cNvPr>
            <p:cNvSpPr/>
            <p:nvPr/>
          </p:nvSpPr>
          <p:spPr>
            <a:xfrm>
              <a:off x="6321807" y="2591006"/>
              <a:ext cx="2848977" cy="2268775"/>
            </a:xfrm>
            <a:prstGeom prst="roundRect">
              <a:avLst>
                <a:gd name="adj" fmla="val 4163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FA7B85E-5A04-0988-54EA-89A1D608C567}"/>
                </a:ext>
              </a:extLst>
            </p:cNvPr>
            <p:cNvSpPr txBox="1"/>
            <p:nvPr/>
          </p:nvSpPr>
          <p:spPr>
            <a:xfrm>
              <a:off x="6323911" y="2717143"/>
              <a:ext cx="2848977" cy="22850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b="1" u="sng" dirty="0">
                  <a:latin typeface="+mn-ea"/>
                </a:rPr>
                <a:t>复活节浸礼</a:t>
              </a:r>
              <a:endParaRPr lang="en-NZ" altLang="zh-CN" sz="1200" dirty="0">
                <a:latin typeface="+mn-ea"/>
              </a:endParaRPr>
            </a:p>
            <a:p>
              <a:endParaRPr lang="en-NZ" altLang="zh-CN" sz="1200" dirty="0">
                <a:latin typeface="+mn-ea"/>
              </a:endParaRPr>
            </a:p>
            <a:p>
              <a:r>
                <a:rPr lang="zh-CN" altLang="en-US" sz="1200" b="1" dirty="0">
                  <a:latin typeface="+mn-ea"/>
                </a:rPr>
                <a:t>时间： </a:t>
              </a:r>
              <a:r>
                <a:rPr lang="en-NZ" altLang="zh-CN" sz="1200" b="1" dirty="0">
                  <a:latin typeface="+mn-ea"/>
                </a:rPr>
                <a:t>4</a:t>
              </a:r>
              <a:r>
                <a:rPr lang="zh-CN" altLang="en-US" sz="1200" b="1" dirty="0">
                  <a:latin typeface="+mn-ea"/>
                </a:rPr>
                <a:t>月</a:t>
              </a:r>
              <a:r>
                <a:rPr lang="en-NZ" altLang="zh-CN" sz="1200" b="1" dirty="0">
                  <a:latin typeface="+mn-ea"/>
                </a:rPr>
                <a:t>9</a:t>
              </a:r>
              <a:r>
                <a:rPr lang="zh-CN" altLang="en-US" sz="1200" b="1" dirty="0">
                  <a:latin typeface="+mn-ea"/>
                </a:rPr>
                <a:t>号（复活节主日</a:t>
              </a:r>
              <a:r>
                <a:rPr lang="zh-CN" altLang="en-US" sz="1200" dirty="0">
                  <a:latin typeface="+mn-ea"/>
                </a:rPr>
                <a:t>）</a:t>
              </a:r>
              <a:endParaRPr lang="en-NZ" altLang="zh-CN" sz="1200" dirty="0">
                <a:latin typeface="+mn-ea"/>
              </a:endParaRPr>
            </a:p>
            <a:p>
              <a:endParaRPr lang="en-NZ" altLang="zh-CN" sz="1200" dirty="0">
                <a:latin typeface="+mn-ea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CN" altLang="en-US" sz="1200" dirty="0">
                  <a:latin typeface="+mn-ea"/>
                </a:rPr>
                <a:t>请向牧师们或</a:t>
              </a:r>
              <a:r>
                <a:rPr lang="en-NZ" altLang="zh-CN" sz="1200" dirty="0">
                  <a:latin typeface="+mn-ea"/>
                </a:rPr>
                <a:t>W</a:t>
              </a:r>
              <a:r>
                <a:rPr lang="en-US" altLang="zh-CN" sz="1200" dirty="0" err="1">
                  <a:latin typeface="+mn-ea"/>
                </a:rPr>
                <a:t>endy</a:t>
              </a:r>
              <a:r>
                <a:rPr lang="zh-CN" altLang="en-US" sz="1200" dirty="0">
                  <a:latin typeface="+mn-ea"/>
                </a:rPr>
                <a:t>或教会办公室报名：</a:t>
              </a:r>
              <a:r>
                <a:rPr lang="es-ES" sz="1200" dirty="0">
                  <a:hlinkClick r:id="rId3"/>
                </a:rPr>
                <a:t>office@mairangichurch.org.nz</a:t>
              </a:r>
              <a:endParaRPr lang="en-NZ" sz="1200" dirty="0">
                <a:latin typeface="+mn-ea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zh-CN" altLang="en-US" sz="1200" dirty="0">
                  <a:latin typeface="+mn-ea"/>
                </a:rPr>
                <a:t>报名截止时间：</a:t>
              </a:r>
              <a:r>
                <a:rPr lang="en-NZ" altLang="zh-CN" sz="1200" dirty="0">
                  <a:latin typeface="+mn-ea"/>
                </a:rPr>
                <a:t>4</a:t>
              </a:r>
              <a:r>
                <a:rPr lang="zh-CN" altLang="en-US" sz="1200" dirty="0">
                  <a:latin typeface="+mn-ea"/>
                </a:rPr>
                <a:t>月</a:t>
              </a:r>
              <a:r>
                <a:rPr lang="en-NZ" altLang="zh-CN" sz="1200" dirty="0">
                  <a:latin typeface="+mn-ea"/>
                </a:rPr>
                <a:t>2</a:t>
              </a:r>
              <a:r>
                <a:rPr lang="zh-CN" altLang="en-US" sz="1200" dirty="0">
                  <a:latin typeface="+mn-ea"/>
                </a:rPr>
                <a:t>号</a:t>
              </a:r>
              <a:endParaRPr lang="en-NZ" altLang="zh-CN" sz="1200" dirty="0">
                <a:latin typeface="+mn-ea"/>
              </a:endParaRPr>
            </a:p>
            <a:p>
              <a:endParaRPr lang="en-NZ" altLang="zh-CN" sz="1200" dirty="0">
                <a:latin typeface="+mn-ea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DE386C7D-7336-B11D-4348-F9981C64C19D}"/>
              </a:ext>
            </a:extLst>
          </p:cNvPr>
          <p:cNvGrpSpPr/>
          <p:nvPr/>
        </p:nvGrpSpPr>
        <p:grpSpPr>
          <a:xfrm>
            <a:off x="6352841" y="5550541"/>
            <a:ext cx="2870679" cy="1564275"/>
            <a:chOff x="6219761" y="4958925"/>
            <a:chExt cx="2943848" cy="1037216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4ED0D01F-A85F-4FE8-9802-C44D61956035}"/>
                </a:ext>
              </a:extLst>
            </p:cNvPr>
            <p:cNvSpPr/>
            <p:nvPr/>
          </p:nvSpPr>
          <p:spPr>
            <a:xfrm>
              <a:off x="6219761" y="4958925"/>
              <a:ext cx="2943848" cy="1037216"/>
            </a:xfrm>
            <a:prstGeom prst="roundRect">
              <a:avLst>
                <a:gd name="adj" fmla="val 711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sz="14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C6C7433-224F-B467-41A4-FD42EFE5C079}"/>
                </a:ext>
              </a:extLst>
            </p:cNvPr>
            <p:cNvSpPr txBox="1"/>
            <p:nvPr/>
          </p:nvSpPr>
          <p:spPr>
            <a:xfrm>
              <a:off x="6322525" y="5019140"/>
              <a:ext cx="2818991" cy="9387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1400" b="1" u="sng" dirty="0"/>
                <a:t>为 </a:t>
              </a:r>
              <a:r>
                <a:rPr lang="en-NZ" altLang="zh-CN" sz="1400" b="1" u="sng" dirty="0"/>
                <a:t>H</a:t>
              </a:r>
              <a:r>
                <a:rPr lang="en-US" altLang="zh-CN" sz="1400" b="1" u="sng" dirty="0" err="1"/>
                <a:t>awke’s</a:t>
              </a:r>
              <a:r>
                <a:rPr lang="en-US" altLang="zh-CN" sz="1400" b="1" u="sng" dirty="0"/>
                <a:t> Bay </a:t>
              </a:r>
              <a:r>
                <a:rPr lang="zh-CN" altLang="en-US" sz="1400" b="1" u="sng" dirty="0"/>
                <a:t>捐款</a:t>
              </a:r>
              <a:endParaRPr lang="en-NZ" altLang="zh-CN" sz="1200" dirty="0"/>
            </a:p>
            <a:p>
              <a:endParaRPr lang="en-NZ" altLang="zh-CN" sz="1200" dirty="0"/>
            </a:p>
            <a:p>
              <a:r>
                <a:rPr lang="zh-CN" altLang="en-US" sz="1200" dirty="0"/>
                <a:t>为 </a:t>
              </a:r>
              <a:r>
                <a:rPr lang="en-NZ" altLang="zh-CN" sz="1200" dirty="0"/>
                <a:t>H</a:t>
              </a:r>
              <a:r>
                <a:rPr lang="en-US" altLang="zh-CN" sz="1200" dirty="0" err="1"/>
                <a:t>awke’s</a:t>
              </a:r>
              <a:r>
                <a:rPr lang="en-US" altLang="zh-CN" sz="1200" dirty="0"/>
                <a:t> Bay </a:t>
              </a:r>
              <a:r>
                <a:rPr lang="zh-CN" altLang="en-US" sz="1200" dirty="0"/>
                <a:t>的抗洪救灾工作献爱心。</a:t>
              </a:r>
              <a:endParaRPr lang="en-NZ" altLang="zh-CN" sz="1200" dirty="0"/>
            </a:p>
            <a:p>
              <a:r>
                <a:rPr lang="zh-CN" altLang="en-US" sz="1200" dirty="0"/>
                <a:t>现金</a:t>
              </a:r>
              <a:r>
                <a:rPr lang="en-NZ" altLang="zh-CN" sz="1200" dirty="0"/>
                <a:t>---- </a:t>
              </a:r>
              <a:r>
                <a:rPr lang="zh-CN" altLang="en-US" sz="1200" dirty="0"/>
                <a:t>请放在单独的信封里，并标明用途</a:t>
              </a:r>
              <a:endParaRPr lang="en-NZ" altLang="zh-CN" sz="1200" dirty="0"/>
            </a:p>
            <a:p>
              <a:r>
                <a:rPr lang="zh-CN" altLang="en-US" sz="1200" dirty="0"/>
                <a:t>转账</a:t>
              </a:r>
              <a:r>
                <a:rPr lang="en-US" altLang="zh-CN" sz="1200" dirty="0"/>
                <a:t>——</a:t>
              </a:r>
              <a:r>
                <a:rPr lang="zh-CN" altLang="en-US" sz="1200" dirty="0"/>
                <a:t>请备注：</a:t>
              </a:r>
              <a:r>
                <a:rPr lang="en-NZ" altLang="zh-CN" sz="1200" dirty="0"/>
                <a:t> H</a:t>
              </a:r>
              <a:r>
                <a:rPr lang="en-US" altLang="zh-CN" sz="1200" dirty="0" err="1"/>
                <a:t>awke’s</a:t>
              </a:r>
              <a:r>
                <a:rPr lang="en-US" altLang="zh-CN" sz="1200" dirty="0"/>
                <a:t> Bay </a:t>
              </a:r>
              <a:r>
                <a:rPr lang="zh-CN" altLang="en-US" sz="1200" dirty="0"/>
                <a:t>以便专款专用</a:t>
              </a:r>
              <a:endParaRPr lang="en-NZ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96321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90934</TotalTime>
  <Words>2152</Words>
  <Application>Microsoft Office PowerPoint</Application>
  <PresentationFormat>Custom</PresentationFormat>
  <Paragraphs>133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等线</vt:lpstr>
      <vt:lpstr>system-ui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 Branc</dc:creator>
  <cp:lastModifiedBy>Office</cp:lastModifiedBy>
  <cp:revision>2701</cp:revision>
  <cp:lastPrinted>2023-03-09T23:47:33Z</cp:lastPrinted>
  <dcterms:created xsi:type="dcterms:W3CDTF">2016-04-12T21:55:16Z</dcterms:created>
  <dcterms:modified xsi:type="dcterms:W3CDTF">2023-03-16T22:45:07Z</dcterms:modified>
</cp:coreProperties>
</file>