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94" d="100"/>
          <a:sy n="94" d="100"/>
        </p:scale>
        <p:origin x="1776" y="96"/>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19/01/2024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19/01/2024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19/01/2024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19/01/2024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19/01/2024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19/01/2024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19/01/2024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19/01/2024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19/01/2024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19/01/2024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19/01/2024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19/01/2024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19/01/2024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Abide in Me</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John15:1-5</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Bijoy Joy</a:t>
            </a: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a:t>
            </a:r>
            <a:r>
              <a:rPr lang="en-US" sz="2400" b="1" dirty="0">
                <a:solidFill>
                  <a:srgbClr val="000000"/>
                </a:solidFill>
                <a:latin typeface="Calibri" panose="020F0502020204030204"/>
              </a:rPr>
              <a:t>21</a:t>
            </a:r>
            <a:r>
              <a:rPr lang="en-US" sz="2400" b="1" i="0" u="none" strike="noStrike" kern="1200" cap="none" spc="0" baseline="0" dirty="0">
                <a:solidFill>
                  <a:srgbClr val="000000"/>
                </a:solidFill>
                <a:uFillTx/>
                <a:latin typeface="Calibri" panose="020F0502020204030204"/>
              </a:rPr>
              <a:t> January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759346" y="353512"/>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68484" y="6469010"/>
            <a:ext cx="6063584" cy="1492716"/>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400" b="1" u="sng" dirty="0"/>
              <a:t>VERSE FOR THE WEEK</a:t>
            </a:r>
            <a:r>
              <a:rPr lang="en-US" altLang="zh-CN" sz="1400" b="1" u="sng" dirty="0"/>
              <a:t>— </a:t>
            </a:r>
            <a:r>
              <a:rPr lang="en-US" altLang="zh-CN" sz="1400" b="1" dirty="0"/>
              <a:t>John 15:1-5</a:t>
            </a:r>
            <a:endParaRPr lang="en-US" altLang="zh-CN" sz="1400" b="1" dirty="0">
              <a:highlight>
                <a:srgbClr val="FFFF00"/>
              </a:highlight>
            </a:endParaRPr>
          </a:p>
          <a:p>
            <a:pPr algn="just">
              <a:defRPr sz="1800" b="0" i="0" u="none" strike="noStrike" kern="0" cap="none" spc="0" baseline="0">
                <a:solidFill>
                  <a:srgbClr val="000000"/>
                </a:solidFill>
                <a:uFillTx/>
              </a:defRPr>
            </a:pPr>
            <a:endParaRPr lang="en-US" sz="500" dirty="0">
              <a:solidFill>
                <a:srgbClr val="000000"/>
              </a:solidFill>
            </a:endParaRPr>
          </a:p>
          <a:p>
            <a:pPr algn="just">
              <a:defRPr sz="1800" b="0" i="0" u="none" strike="noStrike" kern="0" cap="none" spc="0" baseline="0">
                <a:solidFill>
                  <a:srgbClr val="000000"/>
                </a:solidFill>
                <a:uFillTx/>
              </a:defRPr>
            </a:pPr>
            <a:r>
              <a:rPr lang="en-NZ" sz="1200" dirty="0">
                <a:solidFill>
                  <a:srgbClr val="000000"/>
                </a:solidFill>
                <a:latin typeface="Times New Roman" panose="02020603050405020304" pitchFamily="18" charset="0"/>
                <a:cs typeface="Times New Roman" panose="02020603050405020304" pitchFamily="18" charset="0"/>
              </a:rPr>
              <a:t>“I am the true vine, and My Father is the vinedresser. 2Every branch in Me that does not bear fruit He takes away; and every branch that bears fruit He prunes, that it may bear more fruit. 3You are already clean because of the 1word which I have spoken to you. 4Abide in Me, and I in you. As the branch cannot bear fruit of itself, unless it abides in the vine, neither can you, unless you abide in Me. 5“I am the vine, you are the branches. He who abides in Me, and I in him, bears much fruit; for without Me you can do nothing.</a:t>
            </a:r>
            <a:endParaRPr lang="en-US" sz="1200" dirty="0">
              <a:solidFill>
                <a:srgbClr val="000000"/>
              </a:solidFill>
              <a:latin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444361444"/>
              </p:ext>
            </p:extLst>
          </p:nvPr>
        </p:nvGraphicFramePr>
        <p:xfrm>
          <a:off x="4256289" y="3338813"/>
          <a:ext cx="2114031" cy="3249574"/>
        </p:xfrm>
        <a:graphic>
          <a:graphicData uri="http://schemas.openxmlformats.org/drawingml/2006/table">
            <a:tbl>
              <a:tblPr/>
              <a:tblGrid>
                <a:gridCol w="1130289">
                  <a:extLst>
                    <a:ext uri="{9D8B030D-6E8A-4147-A177-3AD203B41FA5}">
                      <a16:colId xmlns:a16="http://schemas.microsoft.com/office/drawing/2014/main" val="2098118127"/>
                    </a:ext>
                  </a:extLst>
                </a:gridCol>
                <a:gridCol w="983742">
                  <a:extLst>
                    <a:ext uri="{9D8B030D-6E8A-4147-A177-3AD203B41FA5}">
                      <a16:colId xmlns:a16="http://schemas.microsoft.com/office/drawing/2014/main" val="588163276"/>
                    </a:ext>
                  </a:extLst>
                </a:gridCol>
              </a:tblGrid>
              <a:tr h="254662">
                <a:tc>
                  <a:txBody>
                    <a:bodyPr/>
                    <a:lstStyle/>
                    <a:p>
                      <a:endParaRPr lang="en-NZ" sz="115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NZ" sz="115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07003">
                <a:tc>
                  <a:txBody>
                    <a:bodyPr/>
                    <a:lstStyle/>
                    <a:p>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114,000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381718">
                <a:tc>
                  <a:txBody>
                    <a:bodyPr/>
                    <a:lstStyle/>
                    <a:p>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14,490,500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381718">
                <a:tc>
                  <a:txBody>
                    <a:bodyPr/>
                    <a:lstStyle/>
                    <a:p>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t>Punjabi, Western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07003">
                <a:tc>
                  <a:txBody>
                    <a:bodyPr/>
                    <a:lstStyle/>
                    <a:p>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 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381718">
                <a:tc>
                  <a:txBody>
                    <a:bodyPr/>
                    <a:lstStyle/>
                    <a:p>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New Testament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320928">
                <a:tc>
                  <a:txBody>
                    <a:bodyPr/>
                    <a:lstStyle/>
                    <a:p>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07003">
                <a:tc>
                  <a:txBody>
                    <a:bodyPr/>
                    <a:lstStyle/>
                    <a:p>
                      <a:r>
                        <a:rPr lang="en-NZ" sz="12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381718">
                <a:tc>
                  <a:txBody>
                    <a:bodyPr/>
                    <a:lstStyle/>
                    <a:p>
                      <a:r>
                        <a:rPr lang="en-NZ" sz="1200" b="0" i="0">
                          <a:effectLst/>
                        </a:rPr>
                        <a:t>Audio Recordings: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07003">
                <a:tc>
                  <a:txBody>
                    <a:bodyPr/>
                    <a:lstStyle/>
                    <a:p>
                      <a:r>
                        <a:rPr lang="en-NZ" sz="1200" b="0" dirty="0">
                          <a:effectLst/>
                        </a:rPr>
                        <a:t>S</a:t>
                      </a:r>
                      <a:r>
                        <a:rPr lang="en-US" altLang="zh-CN" sz="1200" b="0" dirty="0">
                          <a:effectLst/>
                        </a:rPr>
                        <a:t>tatus</a:t>
                      </a:r>
                      <a:endParaRPr lang="en-NZ" sz="1200" b="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dirty="0">
                          <a:effectLst/>
                        </a:rPr>
                        <a:t>U</a:t>
                      </a:r>
                      <a:r>
                        <a:rPr lang="en-US" altLang="zh-CN" sz="1200" b="0" dirty="0" err="1">
                          <a:effectLst/>
                        </a:rPr>
                        <a:t>nreached</a:t>
                      </a:r>
                      <a:endParaRPr lang="en-NZ" sz="1200" b="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9239604"/>
                  </a:ext>
                </a:extLst>
              </a:tr>
              <a:tr h="199723">
                <a:tc>
                  <a:txBody>
                    <a:bodyPr/>
                    <a:lstStyle/>
                    <a:p>
                      <a:pPr marL="0" algn="l" defTabSz="914400" rtl="0" eaLnBrk="1" latinLnBrk="0" hangingPunct="1"/>
                      <a:endParaRPr lang="en-NZ" sz="115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15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2" name="TextBox 11">
            <a:extLst>
              <a:ext uri="{FF2B5EF4-FFF2-40B4-BE49-F238E27FC236}">
                <a16:creationId xmlns:a16="http://schemas.microsoft.com/office/drawing/2014/main" id="{370CD447-7D6C-3C55-E1AD-B7322810CD72}"/>
              </a:ext>
            </a:extLst>
          </p:cNvPr>
          <p:cNvSpPr txBox="1"/>
          <p:nvPr/>
        </p:nvSpPr>
        <p:spPr>
          <a:xfrm>
            <a:off x="40221" y="353512"/>
            <a:ext cx="2688586" cy="2893100"/>
          </a:xfrm>
          <a:prstGeom prst="rect">
            <a:avLst/>
          </a:prstGeom>
          <a:noFill/>
        </p:spPr>
        <p:txBody>
          <a:bodyPr wrap="square">
            <a:spAutoFit/>
          </a:bodyPr>
          <a:lstStyle/>
          <a:p>
            <a:pPr algn="l"/>
            <a:r>
              <a:rPr lang="en-NZ" altLang="zh-CN" sz="1400" b="1" dirty="0">
                <a:effectLst/>
              </a:rPr>
              <a:t>Jat (Muslim traditions) in Canada</a:t>
            </a:r>
            <a:endParaRPr lang="en-US" altLang="zh-CN" sz="1400" b="1" dirty="0">
              <a:effectLst/>
            </a:endParaRPr>
          </a:p>
          <a:p>
            <a:r>
              <a:rPr lang="en-NZ" altLang="zh-CN" sz="1200" dirty="0">
                <a:effectLst/>
              </a:rPr>
              <a:t>After 1858, under the British Raj, the </a:t>
            </a:r>
            <a:r>
              <a:rPr lang="en-NZ" altLang="zh-CN" sz="1200" dirty="0" err="1">
                <a:effectLst/>
              </a:rPr>
              <a:t>Jats</a:t>
            </a:r>
            <a:r>
              <a:rPr lang="en-NZ" altLang="zh-CN" sz="1200" dirty="0">
                <a:effectLst/>
              </a:rPr>
              <a:t> were known for their service in the Indian Army, being categorized as a "martial race" by the British. Today the Jat peoples are one of the most prosperous groups in India on a per capita basis. As a general rule, it's the more prosperous and well-educated peoples from South Asia who are allowed to immigrate to Canada. Jat farmers are also known to be experts at producing a high yield, so these people are also welcome in other parts of the world.</a:t>
            </a:r>
            <a:endParaRPr lang="en-US" altLang="zh-CN" sz="1200" dirty="0">
              <a:effectLst/>
            </a:endParaRPr>
          </a:p>
        </p:txBody>
      </p:sp>
      <p:sp>
        <p:nvSpPr>
          <p:cNvPr id="14" name="TextBox 13">
            <a:extLst>
              <a:ext uri="{FF2B5EF4-FFF2-40B4-BE49-F238E27FC236}">
                <a16:creationId xmlns:a16="http://schemas.microsoft.com/office/drawing/2014/main" id="{DAFF46FC-EF4B-1D26-C4DC-6A9DA7727DCC}"/>
              </a:ext>
            </a:extLst>
          </p:cNvPr>
          <p:cNvSpPr txBox="1"/>
          <p:nvPr/>
        </p:nvSpPr>
        <p:spPr>
          <a:xfrm>
            <a:off x="44446" y="3371088"/>
            <a:ext cx="4184480" cy="2677656"/>
          </a:xfrm>
          <a:prstGeom prst="rect">
            <a:avLst/>
          </a:prstGeom>
          <a:noFill/>
        </p:spPr>
        <p:txBody>
          <a:bodyPr wrap="square">
            <a:spAutoFit/>
          </a:bodyPr>
          <a:lstStyle/>
          <a:p>
            <a:pPr algn="l"/>
            <a:r>
              <a:rPr lang="en-US" altLang="zh-CN" sz="1200" b="1" u="sng" dirty="0">
                <a:effectLst/>
              </a:rPr>
              <a:t>Ministry Obstacles</a:t>
            </a:r>
            <a:r>
              <a:rPr lang="en-NZ" altLang="zh-CN" sz="1200" b="1" u="sng" dirty="0"/>
              <a:t>:</a:t>
            </a:r>
            <a:r>
              <a:rPr lang="en-NZ" altLang="zh-CN" sz="1200" dirty="0"/>
              <a:t> Islam is a formidable obstacle to the gospel, even in the West.</a:t>
            </a:r>
            <a:endParaRPr lang="en-US" altLang="zh-CN" sz="1200" dirty="0">
              <a:effectLst/>
            </a:endParaRPr>
          </a:p>
          <a:p>
            <a:pPr algn="l"/>
            <a:r>
              <a:rPr lang="en-US" altLang="zh-CN" sz="1200" b="1" u="sng" dirty="0">
                <a:effectLst/>
              </a:rPr>
              <a:t>Outreach Ideas:</a:t>
            </a:r>
            <a:r>
              <a:rPr lang="en-US" altLang="zh-CN" sz="1200" dirty="0">
                <a:effectLst/>
              </a:rPr>
              <a:t>  </a:t>
            </a:r>
            <a:r>
              <a:rPr lang="en-NZ" altLang="zh-CN" sz="1200" dirty="0">
                <a:effectLst/>
              </a:rPr>
              <a:t>For Muslim </a:t>
            </a:r>
            <a:r>
              <a:rPr lang="en-NZ" altLang="zh-CN" sz="1200" dirty="0" err="1">
                <a:effectLst/>
              </a:rPr>
              <a:t>Jats</a:t>
            </a:r>
            <a:r>
              <a:rPr lang="en-NZ" altLang="zh-CN" sz="1200" dirty="0">
                <a:effectLst/>
              </a:rPr>
              <a:t> to be willing to consider the claims of Christ, they will need the community "gate keepers" to see that Christ has much to offer them. There are believers in Canada who can do this if they are willing to be patient and persevere.</a:t>
            </a:r>
            <a:endParaRPr lang="en-US" altLang="zh-CN" sz="1200" dirty="0">
              <a:effectLst/>
            </a:endParaRPr>
          </a:p>
          <a:p>
            <a:pPr algn="l"/>
            <a:r>
              <a:rPr lang="en-US" altLang="zh-CN" sz="1200" b="1" u="sng" dirty="0">
                <a:effectLst/>
              </a:rPr>
              <a:t>Prayer Focus: </a:t>
            </a:r>
            <a:r>
              <a:rPr lang="en-NZ" altLang="zh-CN" sz="1200" dirty="0">
                <a:effectLst/>
              </a:rPr>
              <a:t>Presently there are no known followers of Christ in Canada who have a Muslim Jat background. Pray for the Holy Spirit to give Jat Muslims in Canada the spiritual hunger necessary to seek and find the Savior. Pray for the Lord to penetrate entire Muslim Jat families and clans so that they can enjoy the blessings of being children of the King of kings. Pray for a movement of Jesus to heal and strengthen Jat communities.</a:t>
            </a:r>
            <a:endParaRPr lang="en-US" altLang="zh-CN" sz="1200" dirty="0">
              <a:effectLst/>
            </a:endParaRPr>
          </a:p>
        </p:txBody>
      </p:sp>
      <p:pic>
        <p:nvPicPr>
          <p:cNvPr id="2" name="Picture 1">
            <a:extLst>
              <a:ext uri="{FF2B5EF4-FFF2-40B4-BE49-F238E27FC236}">
                <a16:creationId xmlns:a16="http://schemas.microsoft.com/office/drawing/2014/main" id="{4BBEED19-737E-1FFA-6181-4CD6C1FA5929}"/>
              </a:ext>
            </a:extLst>
          </p:cNvPr>
          <p:cNvPicPr>
            <a:picLocks noChangeAspect="1"/>
          </p:cNvPicPr>
          <p:nvPr/>
        </p:nvPicPr>
        <p:blipFill>
          <a:blip r:embed="rId7"/>
          <a:stretch>
            <a:fillRect/>
          </a:stretch>
        </p:blipFill>
        <p:spPr>
          <a:xfrm>
            <a:off x="2756170" y="681445"/>
            <a:ext cx="3375898" cy="263870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8356134"/>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take root in the Rock of Christ downward, and bear the fruit of the Holy Spirit. </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a:t>
            </a:r>
            <a:r>
              <a:rPr lang="en-US" altLang="zh-CN" sz="1200" dirty="0"/>
              <a:t>ray for Ming</a:t>
            </a:r>
            <a:r>
              <a:rPr lang="en-US" altLang="zh-CN" sz="1200"/>
              <a:t>, Kevin, Joyce </a:t>
            </a:r>
            <a:r>
              <a:rPr lang="en-US" altLang="zh-CN" sz="1200" dirty="0"/>
              <a:t>and Shuping for their therapies.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Please pray for all brothers and sisters who are on vacation overseas. May the Lord keep their journey safe and take care of their health.</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Pray for the children during the holidays, they will manage well their time to use electronic products, have a good time with their parents. Have wonderful activities.</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sz="1200" dirty="0"/>
                <a:t>Will resume on February 2024</a:t>
              </a:r>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a:t>
              </a:r>
              <a:r>
                <a:rPr lang="en-US" altLang="zh-CN" sz="1200" dirty="0"/>
                <a:t>each month </a:t>
              </a:r>
              <a:r>
                <a:rPr lang="en-NZ" sz="1200" dirty="0"/>
                <a:t>7:30pm </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6370963" y="7196943"/>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3" name="Rectangle: Rounded Corners 2">
            <a:extLst>
              <a:ext uri="{FF2B5EF4-FFF2-40B4-BE49-F238E27FC236}">
                <a16:creationId xmlns:a16="http://schemas.microsoft.com/office/drawing/2014/main" id="{53BF6292-ADA8-066B-C6E1-EE175D0B0E8E}"/>
              </a:ext>
            </a:extLst>
          </p:cNvPr>
          <p:cNvSpPr/>
          <p:nvPr/>
        </p:nvSpPr>
        <p:spPr>
          <a:xfrm>
            <a:off x="6330274" y="3597719"/>
            <a:ext cx="2676855" cy="913526"/>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Church Cleaning Day</a:t>
            </a:r>
            <a:endParaRPr lang="en-US" altLang="zh-CN" sz="500" b="1" dirty="0">
              <a:solidFill>
                <a:schemeClr val="tx1"/>
              </a:solidFill>
            </a:endParaRPr>
          </a:p>
          <a:p>
            <a:pPr algn="ctr"/>
            <a:endParaRPr lang="en-US" altLang="zh-CN" sz="500" dirty="0">
              <a:solidFill>
                <a:schemeClr val="tx1"/>
              </a:solidFill>
            </a:endParaRPr>
          </a:p>
          <a:p>
            <a:pPr algn="ctr"/>
            <a:r>
              <a:rPr lang="en-NZ" altLang="zh-CN" sz="1200" dirty="0">
                <a:solidFill>
                  <a:schemeClr val="tx1"/>
                </a:solidFill>
              </a:rPr>
              <a:t>Time: </a:t>
            </a:r>
            <a:r>
              <a:rPr lang="en-US" altLang="zh-CN" sz="1200" dirty="0">
                <a:solidFill>
                  <a:schemeClr val="tx1"/>
                </a:solidFill>
              </a:rPr>
              <a:t>27 Jan, 9.30-12pm (Sat)</a:t>
            </a:r>
          </a:p>
          <a:p>
            <a:pPr algn="ctr"/>
            <a:r>
              <a:rPr lang="en-US" altLang="zh-CN" sz="1200" dirty="0">
                <a:solidFill>
                  <a:schemeClr val="tx1"/>
                </a:solidFill>
              </a:rPr>
              <a:t>church will prepare lunch,</a:t>
            </a:r>
          </a:p>
          <a:p>
            <a:pPr algn="ctr"/>
            <a:r>
              <a:rPr lang="en-US" altLang="zh-CN" sz="1200" dirty="0">
                <a:solidFill>
                  <a:schemeClr val="tx1"/>
                </a:solidFill>
              </a:rPr>
              <a:t> please bring the tools</a:t>
            </a:r>
          </a:p>
        </p:txBody>
      </p:sp>
      <p:sp>
        <p:nvSpPr>
          <p:cNvPr id="2" name="Rectangle: Rounded Corners 1">
            <a:extLst>
              <a:ext uri="{FF2B5EF4-FFF2-40B4-BE49-F238E27FC236}">
                <a16:creationId xmlns:a16="http://schemas.microsoft.com/office/drawing/2014/main" id="{F49023FC-A1E3-BC55-058A-34C4022773A2}"/>
              </a:ext>
            </a:extLst>
          </p:cNvPr>
          <p:cNvSpPr/>
          <p:nvPr/>
        </p:nvSpPr>
        <p:spPr>
          <a:xfrm>
            <a:off x="6344953" y="2642528"/>
            <a:ext cx="2626794" cy="87684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A</a:t>
            </a:r>
            <a:r>
              <a:rPr lang="en-NZ" altLang="zh-CN" sz="1400" b="1" u="sng" dirty="0" err="1">
                <a:solidFill>
                  <a:schemeClr val="tx1"/>
                </a:solidFill>
              </a:rPr>
              <a:t>ll</a:t>
            </a:r>
            <a:r>
              <a:rPr lang="zh-CN" altLang="en-US" sz="1400" b="1" u="sng" dirty="0">
                <a:solidFill>
                  <a:schemeClr val="tx1"/>
                </a:solidFill>
              </a:rPr>
              <a:t> </a:t>
            </a:r>
            <a:r>
              <a:rPr lang="en-NZ" altLang="zh-CN" sz="1400" b="1" u="sng" dirty="0">
                <a:solidFill>
                  <a:schemeClr val="tx1"/>
                </a:solidFill>
              </a:rPr>
              <a:t>Life</a:t>
            </a:r>
            <a:r>
              <a:rPr lang="zh-CN" altLang="en-US" sz="1400" b="1" u="sng" dirty="0">
                <a:solidFill>
                  <a:schemeClr val="tx1"/>
                </a:solidFill>
              </a:rPr>
              <a:t> </a:t>
            </a:r>
            <a:r>
              <a:rPr lang="en-NZ" altLang="zh-CN" sz="1400" b="1" u="sng" dirty="0">
                <a:solidFill>
                  <a:schemeClr val="tx1"/>
                </a:solidFill>
              </a:rPr>
              <a:t>Group</a:t>
            </a:r>
            <a:r>
              <a:rPr lang="zh-CN" altLang="en-US" sz="1400" b="1" u="sng" dirty="0">
                <a:solidFill>
                  <a:schemeClr val="tx1"/>
                </a:solidFill>
              </a:rPr>
              <a:t> </a:t>
            </a:r>
            <a:r>
              <a:rPr lang="en-NZ" altLang="zh-CN" sz="1400" b="1" u="sng" dirty="0">
                <a:solidFill>
                  <a:schemeClr val="tx1"/>
                </a:solidFill>
              </a:rPr>
              <a:t>&amp; </a:t>
            </a:r>
          </a:p>
          <a:p>
            <a:pPr algn="ctr"/>
            <a:r>
              <a:rPr lang="en-NZ" altLang="zh-CN" sz="1400" b="1" u="sng" dirty="0">
                <a:solidFill>
                  <a:schemeClr val="tx1"/>
                </a:solidFill>
              </a:rPr>
              <a:t>Sunday</a:t>
            </a:r>
            <a:r>
              <a:rPr lang="zh-CN" altLang="en-US" sz="1400" b="1" u="sng" dirty="0">
                <a:solidFill>
                  <a:schemeClr val="tx1"/>
                </a:solidFill>
              </a:rPr>
              <a:t> </a:t>
            </a:r>
            <a:r>
              <a:rPr lang="en-NZ" altLang="zh-CN" sz="1400" b="1" u="sng" dirty="0">
                <a:solidFill>
                  <a:schemeClr val="tx1"/>
                </a:solidFill>
              </a:rPr>
              <a:t>School &amp; Youth are </a:t>
            </a:r>
          </a:p>
          <a:p>
            <a:pPr algn="ctr"/>
            <a:r>
              <a:rPr lang="en-NZ" altLang="zh-CN" sz="1400" b="1" u="sng" dirty="0">
                <a:solidFill>
                  <a:schemeClr val="tx1"/>
                </a:solidFill>
              </a:rPr>
              <a:t>on holiday break  </a:t>
            </a:r>
            <a:r>
              <a:rPr lang="zh-CN" altLang="en-US" sz="1400" b="1" u="sng" dirty="0">
                <a:solidFill>
                  <a:schemeClr val="tx1"/>
                </a:solidFill>
              </a:rPr>
              <a:t> </a:t>
            </a:r>
            <a:endParaRPr lang="en-US" altLang="zh-CN" sz="500" b="1" dirty="0">
              <a:solidFill>
                <a:schemeClr val="tx1"/>
              </a:solidFill>
            </a:endParaRPr>
          </a:p>
          <a:p>
            <a:pPr algn="ctr"/>
            <a:endParaRPr lang="en-US" altLang="zh-CN" sz="500" dirty="0">
              <a:solidFill>
                <a:schemeClr val="tx1"/>
              </a:solidFill>
            </a:endParaRPr>
          </a:p>
        </p:txBody>
      </p:sp>
      <p:sp>
        <p:nvSpPr>
          <p:cNvPr id="8" name="Rectangle: Rounded Corners 7">
            <a:extLst>
              <a:ext uri="{FF2B5EF4-FFF2-40B4-BE49-F238E27FC236}">
                <a16:creationId xmlns:a16="http://schemas.microsoft.com/office/drawing/2014/main" id="{85D82B32-0E7D-043F-B3C7-B997995E33A9}"/>
              </a:ext>
            </a:extLst>
          </p:cNvPr>
          <p:cNvSpPr/>
          <p:nvPr/>
        </p:nvSpPr>
        <p:spPr>
          <a:xfrm>
            <a:off x="6344954" y="4672072"/>
            <a:ext cx="2662175" cy="2746321"/>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1400" b="1" u="sng" dirty="0">
              <a:solidFill>
                <a:schemeClr val="tx1"/>
              </a:solidFill>
            </a:endParaRPr>
          </a:p>
          <a:p>
            <a:r>
              <a:rPr lang="en-US" altLang="zh-CN" sz="1400" b="1" u="sng" dirty="0">
                <a:solidFill>
                  <a:schemeClr val="tx1"/>
                </a:solidFill>
              </a:rPr>
              <a:t>1. Healing Trauma teaching series</a:t>
            </a:r>
          </a:p>
          <a:p>
            <a:pPr algn="ctr"/>
            <a:endParaRPr lang="en-US" altLang="zh-CN" sz="500" dirty="0">
              <a:solidFill>
                <a:schemeClr val="tx1"/>
              </a:solidFill>
            </a:endParaRPr>
          </a:p>
          <a:p>
            <a:pPr algn="ctr"/>
            <a:r>
              <a:rPr lang="en-US" altLang="zh-CN" sz="1200" dirty="0">
                <a:solidFill>
                  <a:schemeClr val="tx1"/>
                </a:solidFill>
              </a:rPr>
              <a:t>From 31 January (8weeks)</a:t>
            </a:r>
            <a:r>
              <a:rPr lang="zh-CN" altLang="en-US" sz="1200" dirty="0">
                <a:solidFill>
                  <a:schemeClr val="tx1"/>
                </a:solidFill>
              </a:rPr>
              <a:t>，</a:t>
            </a:r>
            <a:r>
              <a:rPr lang="en-US" altLang="zh-CN" sz="1200" dirty="0">
                <a:solidFill>
                  <a:schemeClr val="tx1"/>
                </a:solidFill>
              </a:rPr>
              <a:t>each Wednesdays 10am to 1pm &amp; 6:30pm to 9:30pm @church</a:t>
            </a:r>
            <a:r>
              <a:rPr lang="zh-CN" altLang="en-US" sz="1200" dirty="0">
                <a:solidFill>
                  <a:schemeClr val="tx1"/>
                </a:solidFill>
              </a:rPr>
              <a:t>，</a:t>
            </a:r>
            <a:r>
              <a:rPr lang="en-NZ" altLang="zh-CN" sz="1200" dirty="0">
                <a:solidFill>
                  <a:schemeClr val="tx1"/>
                </a:solidFill>
              </a:rPr>
              <a:t>F</a:t>
            </a:r>
            <a:r>
              <a:rPr lang="en-US" altLang="zh-CN" sz="1200" dirty="0" err="1">
                <a:solidFill>
                  <a:schemeClr val="tx1"/>
                </a:solidFill>
              </a:rPr>
              <a:t>ree</a:t>
            </a:r>
            <a:endParaRPr lang="en-US" altLang="zh-CN" sz="1200" dirty="0">
              <a:solidFill>
                <a:schemeClr val="tx1"/>
              </a:solidFill>
            </a:endParaRPr>
          </a:p>
          <a:p>
            <a:r>
              <a:rPr lang="en-US" altLang="zh-CN" sz="1400" b="1" u="sng" dirty="0">
                <a:solidFill>
                  <a:schemeClr val="tx1"/>
                </a:solidFill>
              </a:rPr>
              <a:t>2. Baptism </a:t>
            </a:r>
          </a:p>
          <a:p>
            <a:r>
              <a:rPr lang="en-US" altLang="zh-CN" sz="1200" dirty="0">
                <a:solidFill>
                  <a:schemeClr val="tx1"/>
                </a:solidFill>
              </a:rPr>
              <a:t>25 February , please contact Wendy or church office</a:t>
            </a:r>
          </a:p>
          <a:p>
            <a:endParaRPr lang="en-US" altLang="zh-CN" sz="1200" dirty="0">
              <a:solidFill>
                <a:schemeClr val="tx1"/>
              </a:solidFill>
            </a:endParaRPr>
          </a:p>
          <a:p>
            <a:r>
              <a:rPr lang="en-US" altLang="zh-CN" sz="1400" b="1" u="sng" dirty="0">
                <a:solidFill>
                  <a:schemeClr val="tx1"/>
                </a:solidFill>
              </a:rPr>
              <a:t>3. Chinese Alpha Course </a:t>
            </a:r>
          </a:p>
          <a:p>
            <a:r>
              <a:rPr lang="en-US" altLang="zh-CN" sz="1200" dirty="0">
                <a:solidFill>
                  <a:schemeClr val="tx1"/>
                </a:solidFill>
              </a:rPr>
              <a:t>Chinese Alpha Couse will start on Sunday 3 March 2024. Please contact Frieda or Wendy 021-0265 4800</a:t>
            </a:r>
          </a:p>
          <a:p>
            <a:pPr algn="ctr"/>
            <a:endParaRPr lang="en-US" altLang="zh-CN" sz="12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65623-34FF-489C-8487-16FE56101470}">
  <ds:schemaRefs>
    <ds:schemaRef ds:uri="http://schemas.microsoft.com/office/infopath/2007/PartnerControls"/>
    <ds:schemaRef ds:uri="http://www.w3.org/XML/1998/namespace"/>
    <ds:schemaRef ds:uri="http://schemas.microsoft.com/office/2006/metadata/properties"/>
    <ds:schemaRef ds:uri="http://purl.org/dc/dcmitype/"/>
    <ds:schemaRef ds:uri="http://schemas.microsoft.com/office/2006/documentManagement/types"/>
    <ds:schemaRef ds:uri="http://purl.org/dc/elements/1.1/"/>
    <ds:schemaRef ds:uri="http://schemas.openxmlformats.org/package/2006/metadata/core-properties"/>
    <ds:schemaRef ds:uri="c2d9cb71-a9ca-481f-99f2-00284961d3fc"/>
    <ds:schemaRef ds:uri="http://purl.org/dc/terms/"/>
  </ds:schemaRefs>
</ds:datastoreItem>
</file>

<file path=customXml/itemProps2.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F8288-8C98-4D28-8021-499E32BCE4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Office%20Theme</Template>
  <TotalTime>98979</TotalTime>
  <Words>1375</Words>
  <Application>Microsoft Office PowerPoint</Application>
  <PresentationFormat>Custom</PresentationFormat>
  <Paragraphs>110</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DengXian</vt:lpstr>
      <vt:lpstr>Arial</vt:lpstr>
      <vt:lpstr>Calibri</vt:lpstr>
      <vt:lpstr>Calibri Light</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Wendy Liu</cp:lastModifiedBy>
  <cp:revision>3240</cp:revision>
  <cp:lastPrinted>2023-12-15T00:10:43Z</cp:lastPrinted>
  <dcterms:created xsi:type="dcterms:W3CDTF">2016-04-12T21:55:00Z</dcterms:created>
  <dcterms:modified xsi:type="dcterms:W3CDTF">2024-01-18T21:54:16Z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