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102"/>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23/02/2024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23/02/2024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23/02/2024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23/02/2024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23/02/2024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23/02/2024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23/02/2024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23/02/2024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23/02/2024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23/02/2024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23/02/2024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23/02/2024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23/02/2024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Experiencing God’s Love (2)</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John 3:16 </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25 F</a:t>
            </a:r>
            <a:r>
              <a:rPr lang="en-US" altLang="zh-CN" sz="2400" b="1" i="0" u="none" strike="noStrike" kern="1200" cap="none" spc="0" baseline="0" dirty="0">
                <a:solidFill>
                  <a:srgbClr val="000000"/>
                </a:solidFill>
                <a:uFillTx/>
                <a:latin typeface="Calibri" panose="020F0502020204030204"/>
              </a:rPr>
              <a:t>ebruary</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810162" y="331068"/>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207440" y="7369645"/>
            <a:ext cx="5913166" cy="1031051"/>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John 3 :16</a:t>
            </a:r>
            <a:endParaRPr lang="en-NZ" sz="500" dirty="0"/>
          </a:p>
          <a:p>
            <a:pPr algn="just">
              <a:defRPr sz="1800" b="0" i="0" u="none" strike="noStrike" kern="0" cap="none" spc="0" baseline="0">
                <a:solidFill>
                  <a:srgbClr val="000000"/>
                </a:solidFill>
                <a:uFillTx/>
              </a:defRPr>
            </a:pPr>
            <a:endParaRPr lang="en-US" sz="1100" dirty="0"/>
          </a:p>
          <a:p>
            <a:pPr algn="just">
              <a:defRPr sz="1800" b="0" i="0" u="none" strike="noStrike" kern="0" cap="none" spc="0" baseline="0">
                <a:solidFill>
                  <a:srgbClr val="000000"/>
                </a:solidFill>
                <a:uFillTx/>
              </a:defRPr>
            </a:pPr>
            <a:r>
              <a:rPr lang="en-US" sz="1200" dirty="0"/>
              <a:t>For God so loved the world that he gave his one and only Son, that whoever believes in him shall not perish but have eternal life.</a:t>
            </a:r>
            <a:endParaRPr lang="en-US" sz="1100" dirty="0"/>
          </a:p>
          <a:p>
            <a:pPr algn="just">
              <a:defRPr sz="1800" b="0" i="0" u="none" strike="noStrike" kern="0" cap="none" spc="0" baseline="0">
                <a:solidFill>
                  <a:srgbClr val="000000"/>
                </a:solidFill>
                <a:uFillTx/>
              </a:defRPr>
            </a:pPr>
            <a:endParaRPr lang="en-US" sz="12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1741341722"/>
              </p:ext>
            </p:extLst>
          </p:nvPr>
        </p:nvGraphicFramePr>
        <p:xfrm>
          <a:off x="3797471" y="4465588"/>
          <a:ext cx="2463068" cy="2767863"/>
        </p:xfrm>
        <a:graphic>
          <a:graphicData uri="http://schemas.openxmlformats.org/drawingml/2006/table">
            <a:tbl>
              <a:tblPr/>
              <a:tblGrid>
                <a:gridCol w="1324367">
                  <a:extLst>
                    <a:ext uri="{9D8B030D-6E8A-4147-A177-3AD203B41FA5}">
                      <a16:colId xmlns:a16="http://schemas.microsoft.com/office/drawing/2014/main" val="2098118127"/>
                    </a:ext>
                  </a:extLst>
                </a:gridCol>
                <a:gridCol w="1138701">
                  <a:extLst>
                    <a:ext uri="{9D8B030D-6E8A-4147-A177-3AD203B41FA5}">
                      <a16:colId xmlns:a16="http://schemas.microsoft.com/office/drawing/2014/main" val="588163276"/>
                    </a:ext>
                  </a:extLst>
                </a:gridCol>
              </a:tblGrid>
              <a:tr h="334530">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53429">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35,000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44789">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35,000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97240">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err="1"/>
                        <a:t>Aghul</a:t>
                      </a:r>
                      <a:endParaRPr lang="en-US" sz="1200" b="0" i="0" dirty="0"/>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53429">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70730">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Portions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53429">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53429">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53429">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53429">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56360" y="368703"/>
            <a:ext cx="3177712" cy="6955750"/>
          </a:xfrm>
          <a:prstGeom prst="rect">
            <a:avLst/>
          </a:prstGeom>
          <a:noFill/>
        </p:spPr>
        <p:txBody>
          <a:bodyPr wrap="square">
            <a:spAutoFit/>
          </a:bodyPr>
          <a:lstStyle/>
          <a:p>
            <a:pPr algn="l"/>
            <a:r>
              <a:rPr lang="en-US" altLang="zh-CN" sz="1400" b="1" dirty="0" err="1">
                <a:effectLst/>
              </a:rPr>
              <a:t>Aghul</a:t>
            </a:r>
            <a:r>
              <a:rPr lang="en-US" altLang="zh-CN" sz="1400" b="1" dirty="0">
                <a:effectLst/>
              </a:rPr>
              <a:t> in Russia</a:t>
            </a:r>
          </a:p>
          <a:p>
            <a:pPr algn="l"/>
            <a:endParaRPr lang="en-US" altLang="zh-CN" sz="1200" b="1" dirty="0">
              <a:effectLst/>
            </a:endParaRPr>
          </a:p>
          <a:p>
            <a:pPr algn="l"/>
            <a:r>
              <a:rPr lang="en-US" altLang="zh-CN" sz="1200" dirty="0">
                <a:effectLst/>
              </a:rPr>
              <a:t>When Jesus spoke in parables about sheep and their shepherds, he was speaking to people such as the </a:t>
            </a:r>
            <a:r>
              <a:rPr lang="en-US" altLang="zh-CN" sz="1200" dirty="0" err="1">
                <a:effectLst/>
              </a:rPr>
              <a:t>Aghul</a:t>
            </a:r>
            <a:r>
              <a:rPr lang="en-US" altLang="zh-CN" sz="1200" dirty="0">
                <a:effectLst/>
              </a:rPr>
              <a:t> of Russia. </a:t>
            </a:r>
            <a:r>
              <a:rPr lang="en-US" altLang="zh-CN" sz="1200" dirty="0" err="1">
                <a:effectLst/>
              </a:rPr>
              <a:t>Aghul</a:t>
            </a:r>
            <a:r>
              <a:rPr lang="en-US" altLang="zh-CN" sz="1200" dirty="0">
                <a:effectLst/>
              </a:rPr>
              <a:t> men are renowned shepherds, and the women tend to the village households, especially in the harsh winter months. Dagestan is a rugged, mountainous region, where people value toughness and hard work. The </a:t>
            </a:r>
            <a:r>
              <a:rPr lang="en-US" altLang="zh-CN" sz="1200" dirty="0" err="1">
                <a:effectLst/>
              </a:rPr>
              <a:t>Aghul</a:t>
            </a:r>
            <a:r>
              <a:rPr lang="en-US" altLang="zh-CN" sz="1200" dirty="0">
                <a:effectLst/>
              </a:rPr>
              <a:t> have lived in Dagestan for millennia and were converted to Islam after the Arab conquest of the eighth century.</a:t>
            </a:r>
          </a:p>
          <a:p>
            <a:pPr algn="l"/>
            <a:endParaRPr lang="en-US" altLang="zh-CN" sz="1200" dirty="0">
              <a:effectLst/>
            </a:endParaRPr>
          </a:p>
          <a:p>
            <a:pPr algn="l"/>
            <a:r>
              <a:rPr lang="en-US" altLang="zh-CN" sz="1200" b="1" u="sng" dirty="0">
                <a:effectLst/>
              </a:rPr>
              <a:t>Ministry Obstacles</a:t>
            </a:r>
          </a:p>
          <a:p>
            <a:pPr algn="l"/>
            <a:r>
              <a:rPr lang="en-US" altLang="zh-CN" sz="1200" dirty="0">
                <a:effectLst/>
              </a:rPr>
              <a:t>Dagestan is difficult to enter because of its ruggedness and because of government interference.</a:t>
            </a:r>
          </a:p>
          <a:p>
            <a:pPr algn="l"/>
            <a:endParaRPr lang="en-US" altLang="zh-CN" sz="1200" dirty="0">
              <a:effectLst/>
            </a:endParaRPr>
          </a:p>
          <a:p>
            <a:pPr algn="l"/>
            <a:r>
              <a:rPr lang="en-US" altLang="zh-CN" sz="1200" b="1" u="sng" dirty="0">
                <a:effectLst/>
              </a:rPr>
              <a:t>Outreach Ideas</a:t>
            </a:r>
          </a:p>
          <a:p>
            <a:pPr algn="l"/>
            <a:r>
              <a:rPr lang="en-US" altLang="zh-CN" sz="1200" dirty="0">
                <a:effectLst/>
              </a:rPr>
              <a:t>Because the literacy rate among the </a:t>
            </a:r>
            <a:r>
              <a:rPr lang="en-US" altLang="zh-CN" sz="1200" dirty="0" err="1">
                <a:effectLst/>
              </a:rPr>
              <a:t>Aghul</a:t>
            </a:r>
            <a:r>
              <a:rPr lang="en-US" altLang="zh-CN" sz="1200" dirty="0">
                <a:effectLst/>
              </a:rPr>
              <a:t> is low, they are better reached through oral means. The JESUS Film is a powerful tool, along with gospel recordings, skits and songs. There are people regularly praying for the Muslim peoples in this region of Russia.</a:t>
            </a:r>
          </a:p>
          <a:p>
            <a:pPr algn="l"/>
            <a:endParaRPr lang="en-US" altLang="zh-CN" sz="1200" dirty="0">
              <a:effectLst/>
            </a:endParaRPr>
          </a:p>
          <a:p>
            <a:pPr algn="l"/>
            <a:r>
              <a:rPr lang="en-US" altLang="zh-CN" sz="1200" b="1" u="sng" dirty="0">
                <a:effectLst/>
              </a:rPr>
              <a:t>Prayer Focus</a:t>
            </a:r>
          </a:p>
          <a:p>
            <a:pPr algn="l"/>
            <a:r>
              <a:rPr lang="en-US" altLang="zh-CN" sz="1200" dirty="0">
                <a:effectLst/>
              </a:rPr>
              <a:t>Thus far, there is only one known </a:t>
            </a:r>
            <a:r>
              <a:rPr lang="en-US" altLang="zh-CN" sz="1200" dirty="0" err="1">
                <a:effectLst/>
              </a:rPr>
              <a:t>Aghul</a:t>
            </a:r>
            <a:r>
              <a:rPr lang="en-US" altLang="zh-CN" sz="1200" dirty="0">
                <a:effectLst/>
              </a:rPr>
              <a:t> believer. Pray for this individual to continue clinging to Christ and to make disciples of those who are spiritually hungry. Pray for a growing interest in Isa (Jesus) among the </a:t>
            </a:r>
            <a:r>
              <a:rPr lang="en-US" altLang="zh-CN" sz="1200" dirty="0" err="1">
                <a:effectLst/>
              </a:rPr>
              <a:t>Aghul</a:t>
            </a:r>
            <a:r>
              <a:rPr lang="en-US" altLang="zh-CN" sz="1200" dirty="0">
                <a:effectLst/>
              </a:rPr>
              <a:t> people. Pray the Lord would show them who Jesus truly is: the only way to the Father. Pray for those who are serving the </a:t>
            </a:r>
            <a:r>
              <a:rPr lang="en-US" altLang="zh-CN" sz="1200" dirty="0" err="1">
                <a:effectLst/>
              </a:rPr>
              <a:t>Aghul</a:t>
            </a:r>
            <a:r>
              <a:rPr lang="en-US" altLang="zh-CN" sz="1200" dirty="0">
                <a:effectLst/>
              </a:rPr>
              <a:t> people to be encouraged and for their numbers to increase.</a:t>
            </a:r>
          </a:p>
        </p:txBody>
      </p:sp>
      <p:pic>
        <p:nvPicPr>
          <p:cNvPr id="1026" name="Picture 2" descr="Map of Aghul in Russia">
            <a:extLst>
              <a:ext uri="{FF2B5EF4-FFF2-40B4-BE49-F238E27FC236}">
                <a16:creationId xmlns:a16="http://schemas.microsoft.com/office/drawing/2014/main" id="{32C88F67-B450-8B8E-C818-65D39C8DAB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4043" y="653259"/>
            <a:ext cx="2846912" cy="39628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7432804"/>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Please pray for all brothers and sisters who are on vacation overseas. May the Lord keep their journey safe and take care of their health.</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3</a:t>
              </a:r>
              <a:r>
                <a:rPr lang="en-NZ" altLang="zh-CN" sz="1200" baseline="30000" dirty="0"/>
                <a:t>rd</a:t>
              </a:r>
              <a:r>
                <a:rPr lang="en-NZ" altLang="zh-CN" sz="1200" dirty="0"/>
                <a:t> </a:t>
              </a:r>
              <a:r>
                <a:rPr lang="zh-CN" altLang="en-US" sz="1200" dirty="0"/>
                <a:t> </a:t>
              </a:r>
              <a:r>
                <a:rPr lang="en-NZ" altLang="zh-CN" sz="1200" dirty="0"/>
                <a:t>March, 17</a:t>
              </a:r>
              <a:r>
                <a:rPr lang="en-NZ" altLang="zh-CN" sz="1200" baseline="30000" dirty="0"/>
                <a:t>th</a:t>
              </a:r>
              <a:r>
                <a:rPr lang="en-NZ" altLang="zh-CN" sz="1200" dirty="0"/>
                <a:t> March</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8" name="Rectangle: Rounded Corners 7">
            <a:extLst>
              <a:ext uri="{FF2B5EF4-FFF2-40B4-BE49-F238E27FC236}">
                <a16:creationId xmlns:a16="http://schemas.microsoft.com/office/drawing/2014/main" id="{85D82B32-0E7D-043F-B3C7-B997995E33A9}"/>
              </a:ext>
            </a:extLst>
          </p:cNvPr>
          <p:cNvSpPr/>
          <p:nvPr/>
        </p:nvSpPr>
        <p:spPr>
          <a:xfrm>
            <a:off x="6373109" y="2698632"/>
            <a:ext cx="2628825" cy="98829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Chinese Alpha Course </a:t>
            </a:r>
          </a:p>
          <a:p>
            <a:pPr algn="ctr"/>
            <a:endParaRPr lang="en-US" altLang="zh-CN" sz="500" dirty="0">
              <a:solidFill>
                <a:schemeClr val="tx1"/>
              </a:solidFill>
            </a:endParaRPr>
          </a:p>
          <a:p>
            <a:pPr algn="ctr"/>
            <a:r>
              <a:rPr lang="en-US" altLang="zh-CN" sz="1200" dirty="0">
                <a:solidFill>
                  <a:schemeClr val="tx1"/>
                </a:solidFill>
              </a:rPr>
              <a:t>start on Sunday 3 March 2024. </a:t>
            </a:r>
          </a:p>
          <a:p>
            <a:pPr algn="ctr"/>
            <a:r>
              <a:rPr lang="en-US" altLang="zh-CN" sz="1200" dirty="0">
                <a:solidFill>
                  <a:schemeClr val="tx1"/>
                </a:solidFill>
              </a:rPr>
              <a:t>Please contact Frieda or Wendy </a:t>
            </a:r>
          </a:p>
          <a:p>
            <a:pPr algn="ctr"/>
            <a:r>
              <a:rPr lang="en-US" altLang="zh-CN" sz="1200" dirty="0">
                <a:solidFill>
                  <a:schemeClr val="tx1"/>
                </a:solidFill>
              </a:rPr>
              <a:t>021-0265 4800</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9" y="5206220"/>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Youth Easter Camp 2024</a:t>
            </a:r>
          </a:p>
          <a:p>
            <a:pPr algn="ctr"/>
            <a:endParaRPr lang="en-US" altLang="zh-CN" sz="500" dirty="0">
              <a:solidFill>
                <a:schemeClr val="tx1"/>
              </a:solidFill>
            </a:endParaRPr>
          </a:p>
          <a:p>
            <a:pPr algn="ctr"/>
            <a:r>
              <a:rPr lang="en-US" altLang="zh-CN" sz="1200" dirty="0">
                <a:solidFill>
                  <a:schemeClr val="tx1"/>
                </a:solidFill>
              </a:rPr>
              <a:t>28</a:t>
            </a:r>
            <a:r>
              <a:rPr lang="en-US" altLang="zh-CN" sz="1200" baseline="30000" dirty="0">
                <a:solidFill>
                  <a:schemeClr val="tx1"/>
                </a:solidFill>
              </a:rPr>
              <a:t>th</a:t>
            </a:r>
            <a:r>
              <a:rPr lang="en-US" altLang="zh-CN" sz="1200" dirty="0">
                <a:solidFill>
                  <a:schemeClr val="tx1"/>
                </a:solidFill>
              </a:rPr>
              <a:t> Mar – 1</a:t>
            </a:r>
            <a:r>
              <a:rPr lang="en-US" altLang="zh-CN" sz="1200" baseline="30000" dirty="0">
                <a:solidFill>
                  <a:schemeClr val="tx1"/>
                </a:solidFill>
              </a:rPr>
              <a:t>st</a:t>
            </a:r>
            <a:r>
              <a:rPr lang="en-US" altLang="zh-CN" sz="1200" dirty="0">
                <a:solidFill>
                  <a:schemeClr val="tx1"/>
                </a:solidFill>
              </a:rPr>
              <a:t> Apr, </a:t>
            </a:r>
          </a:p>
          <a:p>
            <a:pPr algn="ctr"/>
            <a:r>
              <a:rPr lang="en-US" altLang="zh-CN" sz="1200" dirty="0">
                <a:solidFill>
                  <a:schemeClr val="tx1"/>
                </a:solidFill>
              </a:rPr>
              <a:t>donations are welcomed,</a:t>
            </a:r>
          </a:p>
          <a:p>
            <a:pPr algn="ctr"/>
            <a:r>
              <a:rPr lang="en-US" altLang="zh-CN" sz="1200" dirty="0">
                <a:solidFill>
                  <a:schemeClr val="tx1"/>
                </a:solidFill>
              </a:rPr>
              <a:t>please see Ps Bijoy for more detail</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9" y="3924920"/>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err="1">
                <a:solidFill>
                  <a:schemeClr val="tx1"/>
                </a:solidFill>
              </a:rPr>
              <a:t>Piaopiao</a:t>
            </a:r>
            <a:r>
              <a:rPr lang="en-US" altLang="zh-CN" sz="1400" b="1" u="sng" dirty="0">
                <a:solidFill>
                  <a:schemeClr val="tx1"/>
                </a:solidFill>
              </a:rPr>
              <a:t> Long </a:t>
            </a:r>
          </a:p>
          <a:p>
            <a:pPr algn="ctr"/>
            <a:r>
              <a:rPr lang="en-US" altLang="zh-CN" sz="1400" b="1" u="sng" dirty="0">
                <a:solidFill>
                  <a:schemeClr val="tx1"/>
                </a:solidFill>
              </a:rPr>
              <a:t>Special Conference </a:t>
            </a:r>
          </a:p>
          <a:p>
            <a:pPr algn="ctr"/>
            <a:r>
              <a:rPr lang="en-US" altLang="zh-CN" sz="1400" b="1" u="sng" dirty="0">
                <a:solidFill>
                  <a:schemeClr val="tx1"/>
                </a:solidFill>
              </a:rPr>
              <a:t>was cancelled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http://schemas.microsoft.com/office/infopath/2007/PartnerControls"/>
    <ds:schemaRef ds:uri="http://schemas.openxmlformats.org/package/2006/metadata/core-properties"/>
    <ds:schemaRef ds:uri="http://purl.org/dc/elements/1.1/"/>
    <ds:schemaRef ds:uri="http://purl.org/dc/terms/"/>
    <ds:schemaRef ds:uri="http://purl.org/dc/dcmitype/"/>
    <ds:schemaRef ds:uri="http://schemas.microsoft.com/office/2006/metadata/properties"/>
    <ds:schemaRef ds:uri="http://schemas.microsoft.com/office/2006/documentManagement/types"/>
    <ds:schemaRef ds:uri="c2d9cb71-a9ca-481f-99f2-00284961d3fc"/>
    <ds:schemaRef ds:uri="http://www.w3.org/XML/1998/namespace"/>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99291</TotalTime>
  <Words>1180</Words>
  <Application>Microsoft Office PowerPoint</Application>
  <PresentationFormat>Custom</PresentationFormat>
  <Paragraphs>110</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3258</cp:revision>
  <cp:lastPrinted>2024-02-22T21:09:05Z</cp:lastPrinted>
  <dcterms:created xsi:type="dcterms:W3CDTF">2016-04-12T21:55:00Z</dcterms:created>
  <dcterms:modified xsi:type="dcterms:W3CDTF">2024-02-22T21:09:08Z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