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80" d="100"/>
          <a:sy n="80" d="100"/>
        </p:scale>
        <p:origin x="330" y="138"/>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40" tIns="45720" rIns="91440" bIns="45720" rtlCol="0"/>
          <a:lstStyle>
            <a:lvl1pPr algn="r">
              <a:defRPr sz="1200"/>
            </a:lvl1pPr>
          </a:lstStyle>
          <a:p>
            <a:fld id="{FFB0C1A6-4624-4B4E-AA5A-04CFC4D61CDD}" type="datetimeFigureOut">
              <a:rPr lang="en-NZ" smtClean="0"/>
              <a:t>26/05/2023</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3"/>
            <a:ext cx="2946400" cy="49847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3"/>
            <a:ext cx="2946400" cy="498475"/>
          </a:xfrm>
          <a:prstGeom prst="rect">
            <a:avLst/>
          </a:prstGeom>
        </p:spPr>
        <p:txBody>
          <a:bodyPr vert="horz" lIns="91440" tIns="45720" rIns="91440" bIns="45720"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26/05/2023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26/05/2023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26/05/2023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26/05/2023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26/05/2023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26/05/2023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26/05/2023</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26/05/2023</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26/05/2023</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26/05/2023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26/05/2023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26/05/2023</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yangjie625@gmail.com" TargetMode="External"/><Relationship Id="rId3" Type="http://schemas.openxmlformats.org/officeDocument/2006/relationships/hyperlink" Target="mailto:david@mairangichurch.org.nz" TargetMode="External"/><Relationship Id="rId7" Type="http://schemas.openxmlformats.org/officeDocument/2006/relationships/hyperlink" Target="mailto:carolinelagrange7@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image" Target="../media/image4.jpg"/><Relationship Id="rId5" Type="http://schemas.openxmlformats.org/officeDocument/2006/relationships/hyperlink" Target="mailto:wendy@mairangichurch.org.nz" TargetMode="External"/><Relationship Id="rId4" Type="http://schemas.openxmlformats.org/officeDocument/2006/relationships/hyperlink" Target="mailto:kierohn@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377054"/>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761821"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1800" b="1" u="sng" dirty="0">
                <a:solidFill>
                  <a:schemeClr val="tx1"/>
                </a:solidFill>
              </a:rPr>
              <a:t>Topic:  </a:t>
            </a:r>
            <a:r>
              <a:rPr lang="en-US" altLang="zh-CN" sz="1800" b="1" dirty="0">
                <a:solidFill>
                  <a:schemeClr val="tx1"/>
                </a:solidFill>
              </a:rPr>
              <a:t>Gather my faithful ones to me</a:t>
            </a:r>
          </a:p>
          <a:p>
            <a:pPr marL="0" indent="0" algn="ctr">
              <a:buNone/>
            </a:pPr>
            <a:r>
              <a:rPr lang="en-US" altLang="zh-CN" sz="1800" b="1" dirty="0">
                <a:solidFill>
                  <a:schemeClr val="tx1"/>
                </a:solidFill>
              </a:rPr>
              <a:t>    </a:t>
            </a:r>
            <a:r>
              <a:rPr lang="en-NZ" altLang="zh-CN" sz="1800" b="1" dirty="0">
                <a:solidFill>
                  <a:schemeClr val="tx1"/>
                </a:solidFill>
              </a:rPr>
              <a:t>/</a:t>
            </a:r>
            <a:r>
              <a:rPr lang="en-US" altLang="zh-CN" sz="1800" b="1" dirty="0">
                <a:solidFill>
                  <a:schemeClr val="tx1"/>
                </a:solidFill>
              </a:rPr>
              <a:t>Looking through His eyes</a:t>
            </a:r>
            <a:endParaRPr lang="en-NZ" altLang="zh-CN" sz="1800" b="1" dirty="0">
              <a:solidFill>
                <a:schemeClr val="tx1"/>
              </a:solidFill>
            </a:endParaRPr>
          </a:p>
          <a:p>
            <a:pPr marL="0" indent="0" algn="ctr">
              <a:buNone/>
            </a:pPr>
            <a:r>
              <a:rPr lang="en-US" altLang="zh-CN" sz="1800" b="1" u="sng" dirty="0">
                <a:solidFill>
                  <a:schemeClr val="tx1"/>
                </a:solidFill>
              </a:rPr>
              <a:t>Scripture</a:t>
            </a:r>
            <a:r>
              <a:rPr lang="en-US" altLang="zh-CN" sz="1800" b="1" dirty="0">
                <a:solidFill>
                  <a:schemeClr val="tx1"/>
                </a:solidFill>
              </a:rPr>
              <a:t>:  </a:t>
            </a:r>
            <a:r>
              <a:rPr lang="en-NZ" sz="1800" b="1" dirty="0">
                <a:effectLst/>
                <a:latin typeface="Calibri" panose="020F0502020204030204" pitchFamily="34" charset="0"/>
                <a:ea typeface="Calibri" panose="020F0502020204030204" pitchFamily="34" charset="0"/>
                <a:cs typeface="Calibri" panose="020F0502020204030204" pitchFamily="34" charset="0"/>
              </a:rPr>
              <a:t>P</a:t>
            </a:r>
            <a:r>
              <a:rPr lang="en-US" altLang="zh-CN" sz="1800" b="1" dirty="0" err="1">
                <a:latin typeface="Calibri" panose="020F0502020204030204" pitchFamily="34" charset="0"/>
                <a:ea typeface="Calibri" panose="020F0502020204030204" pitchFamily="34" charset="0"/>
                <a:cs typeface="Calibri" panose="020F0502020204030204" pitchFamily="34" charset="0"/>
              </a:rPr>
              <a:t>salm</a:t>
            </a:r>
            <a:r>
              <a:rPr lang="en-US" altLang="zh-CN" sz="1800" b="1" dirty="0">
                <a:latin typeface="Calibri" panose="020F0502020204030204" pitchFamily="34" charset="0"/>
                <a:ea typeface="Calibri" panose="020F0502020204030204" pitchFamily="34" charset="0"/>
                <a:cs typeface="Calibri" panose="020F0502020204030204" pitchFamily="34" charset="0"/>
              </a:rPr>
              <a:t> 50</a:t>
            </a:r>
            <a:endParaRPr lang="en-NZ" sz="1800" b="1" dirty="0">
              <a:effectLst/>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altLang="zh-CN" sz="1800" b="1" u="sng" dirty="0">
                <a:solidFill>
                  <a:schemeClr val="tx1"/>
                </a:solidFill>
              </a:rPr>
              <a:t>Preacher</a:t>
            </a:r>
            <a:r>
              <a:rPr lang="en-NZ" altLang="zh-CN" sz="1800" b="1" dirty="0">
                <a:solidFill>
                  <a:schemeClr val="tx1"/>
                </a:solidFill>
              </a:rPr>
              <a:t>:</a:t>
            </a:r>
            <a:r>
              <a:rPr lang="zh-CN" altLang="en-US" sz="1800" b="1" dirty="0">
                <a:solidFill>
                  <a:schemeClr val="tx1"/>
                </a:solidFill>
              </a:rPr>
              <a:t>  </a:t>
            </a:r>
            <a:r>
              <a:rPr lang="en-NZ" altLang="zh-CN" sz="1800" b="1" dirty="0">
                <a:solidFill>
                  <a:schemeClr val="tx1"/>
                </a:solidFill>
              </a:rPr>
              <a:t>J</a:t>
            </a:r>
            <a:r>
              <a:rPr lang="en-US" altLang="zh-CN" sz="1800" b="1" dirty="0" err="1">
                <a:solidFill>
                  <a:schemeClr val="tx1"/>
                </a:solidFill>
              </a:rPr>
              <a:t>ohn</a:t>
            </a:r>
            <a:r>
              <a:rPr lang="en-US" altLang="zh-CN" sz="1800" b="1" dirty="0">
                <a:solidFill>
                  <a:schemeClr val="tx1"/>
                </a:solidFill>
              </a:rPr>
              <a:t> Tan</a:t>
            </a:r>
          </a:p>
          <a:p>
            <a:pPr marL="0" indent="0" algn="ctr">
              <a:buNone/>
            </a:pPr>
            <a:endParaRPr lang="en-NZ" altLang="zh-CN" sz="16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a:t>
            </a:r>
            <a:r>
              <a:rPr lang="en-US" sz="2400" b="1" dirty="0">
                <a:solidFill>
                  <a:srgbClr val="000000"/>
                </a:solidFill>
                <a:latin typeface="Calibri" panose="020F0502020204030204"/>
              </a:rPr>
              <a:t>28 May</a:t>
            </a:r>
            <a:r>
              <a:rPr lang="en-US" sz="2400" b="1" i="0" u="none" strike="noStrike" kern="1200" cap="none" spc="0" baseline="0" dirty="0">
                <a:solidFill>
                  <a:srgbClr val="000000"/>
                </a:solidFill>
                <a:uFillTx/>
                <a:latin typeface="Calibri" panose="020F0502020204030204"/>
              </a:rPr>
              <a:t> 2023</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45" y="3080083"/>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20601" y="57237"/>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578650" y="419598"/>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28906" y="6901464"/>
            <a:ext cx="5831899" cy="1523494"/>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600" b="1" i="0" u="sng" strike="noStrike" kern="1200" cap="none" spc="0" baseline="0" dirty="0">
                <a:uFillTx/>
              </a:rPr>
              <a:t>VERSE FOR THE WEEK – </a:t>
            </a:r>
            <a:r>
              <a:rPr lang="en-NZ" sz="1600" b="1" i="0" u="sng" strike="noStrike" kern="1200" cap="none" spc="0" baseline="0" dirty="0">
                <a:solidFill>
                  <a:srgbClr val="000000"/>
                </a:solidFill>
                <a:uFillTx/>
              </a:rPr>
              <a:t> Psalm 50:5-7</a:t>
            </a:r>
          </a:p>
          <a:p>
            <a:pPr algn="just">
              <a:defRPr sz="1800" b="0" i="0" u="none" strike="noStrike" kern="0" cap="none" spc="0" baseline="0">
                <a:solidFill>
                  <a:srgbClr val="000000"/>
                </a:solidFill>
                <a:uFillTx/>
              </a:defRPr>
            </a:pPr>
            <a:r>
              <a:rPr lang="en-US" sz="1100" dirty="0"/>
              <a:t>5“Gather to me this consecrated people,</a:t>
            </a:r>
          </a:p>
          <a:p>
            <a:pPr algn="just">
              <a:defRPr sz="1800" b="0" i="0" u="none" strike="noStrike" kern="0" cap="none" spc="0" baseline="0">
                <a:solidFill>
                  <a:srgbClr val="000000"/>
                </a:solidFill>
                <a:uFillTx/>
              </a:defRPr>
            </a:pPr>
            <a:r>
              <a:rPr lang="en-US" sz="1100" dirty="0"/>
              <a:t>    who made a covenant with me by sacrifice.”</a:t>
            </a:r>
          </a:p>
          <a:p>
            <a:pPr algn="just">
              <a:defRPr sz="1800" b="0" i="0" u="none" strike="noStrike" kern="0" cap="none" spc="0" baseline="0">
                <a:solidFill>
                  <a:srgbClr val="000000"/>
                </a:solidFill>
                <a:uFillTx/>
              </a:defRPr>
            </a:pPr>
            <a:r>
              <a:rPr lang="en-US" sz="1100" dirty="0"/>
              <a:t>6 And the heavens proclaim his righteousness,</a:t>
            </a:r>
          </a:p>
          <a:p>
            <a:pPr algn="just">
              <a:defRPr sz="1800" b="0" i="0" u="none" strike="noStrike" kern="0" cap="none" spc="0" baseline="0">
                <a:solidFill>
                  <a:srgbClr val="000000"/>
                </a:solidFill>
                <a:uFillTx/>
              </a:defRPr>
            </a:pPr>
            <a:r>
              <a:rPr lang="en-US" sz="1100" dirty="0"/>
              <a:t>    for he is a God of justice.</a:t>
            </a:r>
          </a:p>
          <a:p>
            <a:pPr algn="just">
              <a:defRPr sz="1800" b="0" i="0" u="none" strike="noStrike" kern="0" cap="none" spc="0" baseline="0">
                <a:solidFill>
                  <a:srgbClr val="000000"/>
                </a:solidFill>
                <a:uFillTx/>
              </a:defRPr>
            </a:pPr>
            <a:r>
              <a:rPr lang="en-US" sz="1100" dirty="0"/>
              <a:t>7 “Listen, my people, and I will speak;</a:t>
            </a:r>
          </a:p>
          <a:p>
            <a:pPr algn="just">
              <a:defRPr sz="1800" b="0" i="0" u="none" strike="noStrike" kern="0" cap="none" spc="0" baseline="0">
                <a:solidFill>
                  <a:srgbClr val="000000"/>
                </a:solidFill>
                <a:uFillTx/>
              </a:defRPr>
            </a:pPr>
            <a:r>
              <a:rPr lang="en-US" sz="1100" dirty="0"/>
              <a:t>    I will testify against you, Israel:</a:t>
            </a:r>
          </a:p>
          <a:p>
            <a:pPr algn="just">
              <a:defRPr sz="1800" b="0" i="0" u="none" strike="noStrike" kern="0" cap="none" spc="0" baseline="0">
                <a:solidFill>
                  <a:srgbClr val="000000"/>
                </a:solidFill>
                <a:uFillTx/>
              </a:defRPr>
            </a:pPr>
            <a:r>
              <a:rPr lang="en-US" sz="1100" dirty="0"/>
              <a:t>    I am God, your God.</a:t>
            </a:r>
          </a:p>
        </p:txBody>
      </p:sp>
      <p:graphicFrame>
        <p:nvGraphicFramePr>
          <p:cNvPr id="12" name="Table 11">
            <a:extLst>
              <a:ext uri="{FF2B5EF4-FFF2-40B4-BE49-F238E27FC236}">
                <a16:creationId xmlns:a16="http://schemas.microsoft.com/office/drawing/2014/main" id="{F2040BE3-6779-32E9-CA59-1908CC977087}"/>
              </a:ext>
            </a:extLst>
          </p:cNvPr>
          <p:cNvGraphicFramePr>
            <a:graphicFrameLocks noGrp="1"/>
          </p:cNvGraphicFramePr>
          <p:nvPr>
            <p:extLst>
              <p:ext uri="{D42A27DB-BD31-4B8C-83A1-F6EECF244321}">
                <p14:modId xmlns:p14="http://schemas.microsoft.com/office/powerpoint/2010/main" val="2838647091"/>
              </p:ext>
            </p:extLst>
          </p:nvPr>
        </p:nvGraphicFramePr>
        <p:xfrm>
          <a:off x="3578650" y="3926265"/>
          <a:ext cx="2382156" cy="2754847"/>
        </p:xfrm>
        <a:graphic>
          <a:graphicData uri="http://schemas.openxmlformats.org/drawingml/2006/table">
            <a:tbl>
              <a:tblPr/>
              <a:tblGrid>
                <a:gridCol w="1136821">
                  <a:extLst>
                    <a:ext uri="{9D8B030D-6E8A-4147-A177-3AD203B41FA5}">
                      <a16:colId xmlns:a16="http://schemas.microsoft.com/office/drawing/2014/main" val="2098118127"/>
                    </a:ext>
                  </a:extLst>
                </a:gridCol>
                <a:gridCol w="1245335">
                  <a:extLst>
                    <a:ext uri="{9D8B030D-6E8A-4147-A177-3AD203B41FA5}">
                      <a16:colId xmlns:a16="http://schemas.microsoft.com/office/drawing/2014/main" val="588163276"/>
                    </a:ext>
                  </a:extLst>
                </a:gridCol>
              </a:tblGrid>
              <a:tr h="246339">
                <a:tc>
                  <a:txBody>
                    <a:bodyPr/>
                    <a:lstStyle/>
                    <a:p>
                      <a:r>
                        <a:rPr lang="en-NZ" sz="1100" i="1" dirty="0">
                          <a:effectLst/>
                        </a:rPr>
                        <a:t>10/40 Window:  </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effectLst/>
                        </a:rPr>
                        <a:t>Y</a:t>
                      </a:r>
                      <a:r>
                        <a:rPr lang="en-US" altLang="zh-CN" sz="1100" dirty="0">
                          <a:effectLst/>
                        </a:rPr>
                        <a:t>es</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60908694"/>
                  </a:ext>
                </a:extLst>
              </a:tr>
              <a:tr h="246339">
                <a:tc>
                  <a:txBody>
                    <a:bodyPr/>
                    <a:lstStyle/>
                    <a:p>
                      <a:r>
                        <a:rPr lang="en-NZ" sz="1100" i="1" dirty="0">
                          <a:effectLst/>
                        </a:rPr>
                        <a:t>Population:</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100" dirty="0">
                          <a:effectLst/>
                        </a:rPr>
                        <a:t>26,000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46339">
                <a:tc>
                  <a:txBody>
                    <a:bodyPr/>
                    <a:lstStyle/>
                    <a:p>
                      <a:r>
                        <a:rPr lang="en-NZ" sz="1100" i="1" dirty="0">
                          <a:effectLst/>
                        </a:rPr>
                        <a:t>World </a:t>
                      </a:r>
                      <a:r>
                        <a:rPr lang="en-NZ" sz="1100" i="1" dirty="0" err="1">
                          <a:effectLst/>
                        </a:rPr>
                        <a:t>Popl</a:t>
                      </a:r>
                      <a:r>
                        <a:rPr lang="en-NZ" sz="1100" i="1" dirty="0">
                          <a:effectLst/>
                        </a:rPr>
                        <a:t>:</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100" dirty="0">
                          <a:effectLst/>
                        </a:rPr>
                        <a:t>118,000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46339">
                <a:tc>
                  <a:txBody>
                    <a:bodyPr/>
                    <a:lstStyle/>
                    <a:p>
                      <a:r>
                        <a:rPr lang="en-NZ" sz="1100" i="1" dirty="0">
                          <a:effectLst/>
                        </a:rPr>
                        <a:t>Main Language:</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Bru, Eastern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46339">
                <a:tc>
                  <a:txBody>
                    <a:bodyPr/>
                    <a:lstStyle/>
                    <a:p>
                      <a:r>
                        <a:rPr lang="en-NZ" sz="1100" i="1" dirty="0">
                          <a:effectLst/>
                        </a:rPr>
                        <a:t>Main Religion:</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effectLst/>
                        </a:rPr>
                        <a:t>Buddhism</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50144">
                <a:tc>
                  <a:txBody>
                    <a:bodyPr/>
                    <a:lstStyle/>
                    <a:p>
                      <a:r>
                        <a:rPr lang="en-NZ" sz="1100" i="1" dirty="0">
                          <a:effectLst/>
                        </a:rPr>
                        <a:t>Bible:</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100" dirty="0">
                          <a:effectLst/>
                        </a:rPr>
                        <a:t>complete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46339">
                <a:tc>
                  <a:txBody>
                    <a:bodyPr/>
                    <a:lstStyle/>
                    <a:p>
                      <a:r>
                        <a:rPr lang="en-NZ" sz="1100" i="1" dirty="0">
                          <a:effectLst/>
                        </a:rPr>
                        <a:t>Online Audio NT:</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effectLst/>
                        </a:rPr>
                        <a:t>Yes</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72433">
                <a:tc>
                  <a:txBody>
                    <a:bodyPr/>
                    <a:lstStyle/>
                    <a:p>
                      <a:r>
                        <a:rPr lang="en-NZ" sz="1100" i="1" dirty="0">
                          <a:effectLst/>
                        </a:rPr>
                        <a:t>Jesus Film:</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effectLst/>
                        </a:rPr>
                        <a:t>Yes</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90255">
                <a:tc>
                  <a:txBody>
                    <a:bodyPr/>
                    <a:lstStyle/>
                    <a:p>
                      <a:r>
                        <a:rPr lang="en-NZ" sz="1100" i="1" dirty="0">
                          <a:effectLst/>
                        </a:rPr>
                        <a:t>Audio Recordings:</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a:effectLst/>
                        </a:rPr>
                        <a:t>Yes</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34968">
                <a:tc>
                  <a:txBody>
                    <a:bodyPr/>
                    <a:lstStyle/>
                    <a:p>
                      <a:r>
                        <a:rPr lang="en-NZ" sz="1100" i="1" dirty="0">
                          <a:effectLst/>
                        </a:rPr>
                        <a:t>Christian Adherent:</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100" dirty="0">
                          <a:effectLst/>
                        </a:rPr>
                        <a:t>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9239604"/>
                  </a:ext>
                </a:extLst>
              </a:tr>
              <a:tr h="229013">
                <a:tc>
                  <a:txBody>
                    <a:bodyPr/>
                    <a:lstStyle/>
                    <a:p>
                      <a:r>
                        <a:rPr lang="en-NZ" sz="1100" i="1" dirty="0">
                          <a:effectLst/>
                        </a:rPr>
                        <a:t>Status:</a:t>
                      </a:r>
                      <a:endParaRPr lang="en-NZ" sz="110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100" dirty="0">
                          <a:effectLst/>
                        </a:rPr>
                        <a:t>Unreached</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3" name="TextBox 12">
            <a:extLst>
              <a:ext uri="{FF2B5EF4-FFF2-40B4-BE49-F238E27FC236}">
                <a16:creationId xmlns:a16="http://schemas.microsoft.com/office/drawing/2014/main" id="{EF847F28-F0D8-A447-CAAD-7548DB7F942B}"/>
              </a:ext>
            </a:extLst>
          </p:cNvPr>
          <p:cNvSpPr txBox="1"/>
          <p:nvPr/>
        </p:nvSpPr>
        <p:spPr>
          <a:xfrm>
            <a:off x="101951" y="405492"/>
            <a:ext cx="3375898" cy="6370975"/>
          </a:xfrm>
          <a:prstGeom prst="rect">
            <a:avLst/>
          </a:prstGeom>
          <a:noFill/>
        </p:spPr>
        <p:txBody>
          <a:bodyPr wrap="square">
            <a:spAutoFit/>
          </a:bodyPr>
          <a:lstStyle/>
          <a:p>
            <a:pPr algn="l"/>
            <a:r>
              <a:rPr lang="en-US" sz="1400" b="1" dirty="0">
                <a:effectLst/>
              </a:rPr>
              <a:t>Eastern Bru in Thailand</a:t>
            </a:r>
          </a:p>
          <a:p>
            <a:pPr algn="l"/>
            <a:endParaRPr lang="en-US" sz="1200" dirty="0">
              <a:effectLst/>
            </a:endParaRPr>
          </a:p>
          <a:p>
            <a:pPr algn="l"/>
            <a:r>
              <a:rPr lang="en-US" sz="1200" dirty="0">
                <a:effectLst/>
              </a:rPr>
              <a:t>The Bru are descendants of the great Khmer Empire, which flourished between the ninth and thirteenth centuries, and encompassed present-day Thailand, Cambodia, Laos and southern Vietnam. About 400 years ago, the Bru were pushed out of the best valley lands in northern Laos and forced southward. The word bru literally means "mountain."</a:t>
            </a:r>
          </a:p>
          <a:p>
            <a:pPr algn="l"/>
            <a:endParaRPr lang="en-US" sz="1200" dirty="0">
              <a:effectLst/>
            </a:endParaRPr>
          </a:p>
          <a:p>
            <a:pPr algn="l"/>
            <a:r>
              <a:rPr lang="en-US" sz="1200" b="1" u="sng" dirty="0">
                <a:effectLst/>
              </a:rPr>
              <a:t>Ministry Obstacles:</a:t>
            </a:r>
            <a:r>
              <a:rPr lang="en-US" sz="1200" b="1" u="sng" dirty="0"/>
              <a:t> </a:t>
            </a:r>
            <a:r>
              <a:rPr lang="en-US" sz="1200" dirty="0">
                <a:effectLst/>
              </a:rPr>
              <a:t>Many of the Eastern Bru in Thailand live in remote rural villages where they practice wet-rice and slash-and-burn farming. Each village is self-governing. Most of the Eastern Bru practice ethnic religions that include ancestor worship. They also worship and seek to appease spirits in nature and "guardian spirits" that they believe guard them and take care of their needs.</a:t>
            </a:r>
          </a:p>
          <a:p>
            <a:pPr algn="l"/>
            <a:endParaRPr lang="en-US" sz="1200" dirty="0">
              <a:effectLst/>
            </a:endParaRPr>
          </a:p>
          <a:p>
            <a:pPr algn="l"/>
            <a:r>
              <a:rPr lang="en-US" sz="1200" b="1" u="sng" dirty="0">
                <a:effectLst/>
              </a:rPr>
              <a:t>Outreach Ideas:</a:t>
            </a:r>
            <a:r>
              <a:rPr lang="en-US" sz="1200" b="1" u="sng" dirty="0"/>
              <a:t> </a:t>
            </a:r>
            <a:r>
              <a:rPr lang="en-US" sz="1200" dirty="0">
                <a:effectLst/>
              </a:rPr>
              <a:t>The Bru in Thailand need upgraded farm equipment and would greatly benefit from the introduction of modern farming techniques. Mission workers willing to share the gospel and demonstrate God's love in humanitarian assistance could have a powerful kingdom impact.</a:t>
            </a:r>
          </a:p>
          <a:p>
            <a:pPr algn="l"/>
            <a:endParaRPr lang="en-US" sz="1200" dirty="0">
              <a:effectLst/>
            </a:endParaRPr>
          </a:p>
          <a:p>
            <a:pPr algn="l"/>
            <a:r>
              <a:rPr lang="en-US" sz="1200" b="1" u="sng" dirty="0">
                <a:effectLst/>
              </a:rPr>
              <a:t>Prayer Focus: </a:t>
            </a:r>
            <a:r>
              <a:rPr lang="en-US" sz="1200" dirty="0">
                <a:effectLst/>
              </a:rPr>
              <a:t>Pray for Eastern Bru followers of Christ to disciple others who will disciple many others. Pray for a spiritual hunger among the Bru people in Thailand that will lead them into the light of Christ. Pray for workers who will go to the Bru and share the gospel in words and deeds. Pray for many Bru families to put their faith in Christ.</a:t>
            </a:r>
          </a:p>
        </p:txBody>
      </p:sp>
      <p:pic>
        <p:nvPicPr>
          <p:cNvPr id="1026" name="Picture 2" descr="Map of Bru, Eastern in Thailand">
            <a:extLst>
              <a:ext uri="{FF2B5EF4-FFF2-40B4-BE49-F238E27FC236}">
                <a16:creationId xmlns:a16="http://schemas.microsoft.com/office/drawing/2014/main" id="{9B9BB306-2229-BA76-C37E-071AC4951105}"/>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37373"/>
          <a:stretch/>
        </p:blipFill>
        <p:spPr bwMode="auto">
          <a:xfrm>
            <a:off x="3341925" y="800516"/>
            <a:ext cx="2618880" cy="30007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altLang="zh-CN" sz="1200" b="1" dirty="0">
                <a:solidFill>
                  <a:srgbClr val="000000"/>
                </a:solidFill>
                <a:latin typeface="Calibri" panose="020F0502020204030204"/>
                <a:ea typeface="DengXian" panose="02010600030101010101" pitchFamily="2" charset="-122"/>
              </a:rPr>
              <a:t>Youth Pastor, </a:t>
            </a:r>
            <a:r>
              <a:rPr lang="en-US" altLang="zh-CN" sz="1200" b="1" dirty="0" err="1">
                <a:solidFill>
                  <a:srgbClr val="000000"/>
                </a:solidFill>
                <a:latin typeface="Calibri" panose="020F0502020204030204"/>
                <a:ea typeface="DengXian" panose="02010600030101010101" pitchFamily="2" charset="-122"/>
              </a:rPr>
              <a:t>Kierohn</a:t>
            </a:r>
            <a:r>
              <a:rPr lang="en-US" altLang="zh-CN" sz="1200" b="1" dirty="0">
                <a:solidFill>
                  <a:srgbClr val="000000"/>
                </a:solidFill>
                <a:latin typeface="Calibri" panose="020F0502020204030204"/>
                <a:ea typeface="DengXian" panose="02010600030101010101" pitchFamily="2" charset="-122"/>
              </a:rPr>
              <a:t> Sims: </a:t>
            </a:r>
            <a:r>
              <a:rPr lang="en-US" altLang="zh-CN" sz="1200" dirty="0">
                <a:solidFill>
                  <a:srgbClr val="000000"/>
                </a:solidFill>
                <a:latin typeface="Calibri" panose="020F0502020204030204"/>
                <a:ea typeface="DengXian" panose="02010600030101010101" pitchFamily="2" charset="-122"/>
              </a:rPr>
              <a:t>021 0276 3488, </a:t>
            </a:r>
            <a:r>
              <a:rPr lang="en-US" altLang="zh-CN" sz="1200" dirty="0">
                <a:solidFill>
                  <a:srgbClr val="000000"/>
                </a:solidFill>
                <a:latin typeface="Calibri" panose="020F0502020204030204"/>
                <a:ea typeface="DengXian" panose="02010600030101010101" pitchFamily="2" charset="-122"/>
                <a:hlinkClick r:id="rId4"/>
              </a:rPr>
              <a:t>kierohn@mairangichurch.org.nz</a:t>
            </a:r>
            <a:endParaRPr lang="en-US" altLang="zh-CN" sz="1200" dirty="0">
              <a:solidFill>
                <a:srgbClr val="000000"/>
              </a:solidFill>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5"/>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72095" y="117272"/>
            <a:ext cx="2810515" cy="6709529"/>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lvl="0" algn="just" defTabSz="457200">
              <a:defRPr sz="1800" b="0" i="0" u="none" strike="noStrike" kern="0" cap="none" spc="0" baseline="0">
                <a:solidFill>
                  <a:srgbClr val="000000"/>
                </a:solidFill>
                <a:uFillTx/>
              </a:defRPr>
            </a:pPr>
            <a:r>
              <a:rPr lang="en-US" altLang="zh-CN" sz="1200" dirty="0"/>
              <a:t>Please pray for the Pastoral Search Committee as they seek a </a:t>
            </a:r>
            <a:r>
              <a:rPr lang="en-US" altLang="zh-CN" sz="1200"/>
              <a:t>new Associate </a:t>
            </a:r>
            <a:r>
              <a:rPr lang="en-US" altLang="zh-CN" sz="1200" dirty="0"/>
              <a:t>Pastor for the church. Pray God would give them wisdom and unity. Pray that God will call and prepare the right person for the church.</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US" altLang="zh-CN" sz="800" dirty="0"/>
          </a:p>
          <a:p>
            <a:pPr lvl="0" defTabSz="457200">
              <a:spcBef>
                <a:spcPts val="600"/>
              </a:spcBef>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Alpha: </a:t>
            </a:r>
          </a:p>
          <a:p>
            <a:pPr defTabSz="457200">
              <a:defRPr sz="1800" b="0" i="0" u="none" strike="noStrike" kern="0" cap="none" spc="0" baseline="0">
                <a:solidFill>
                  <a:srgbClr val="000000"/>
                </a:solidFill>
                <a:uFillTx/>
              </a:defRPr>
            </a:pPr>
            <a:r>
              <a:rPr lang="en-US" altLang="zh-CN" sz="1200" dirty="0">
                <a:latin typeface="Calibri" panose="020F0502020204030204"/>
              </a:rPr>
              <a:t>     every Sunday 11:45-1.30 (Chinese)</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764141"/>
            <a:chOff x="6203662" y="143221"/>
            <a:chExt cx="2998782" cy="2764141"/>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400657"/>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p>
            <a:p>
              <a:pPr algn="just">
                <a:spcBef>
                  <a:spcPts val="600"/>
                </a:spcBef>
              </a:pPr>
              <a:r>
                <a:rPr lang="en-NZ" altLang="zh-CN" sz="1200" b="1" dirty="0"/>
                <a:t>4</a:t>
              </a:r>
              <a:r>
                <a:rPr lang="en-NZ" altLang="zh-CN" sz="1200" b="1" baseline="30000" dirty="0"/>
                <a:t>th</a:t>
              </a:r>
              <a:r>
                <a:rPr lang="en-NZ" altLang="zh-CN" sz="1200" b="1" dirty="0"/>
                <a:t> June, 18</a:t>
              </a:r>
              <a:r>
                <a:rPr lang="en-NZ" altLang="zh-CN" sz="1200" b="1" baseline="30000" dirty="0"/>
                <a:t>th</a:t>
              </a:r>
              <a:r>
                <a:rPr lang="en-NZ" altLang="zh-CN" sz="1200" b="1" dirty="0"/>
                <a:t> June</a:t>
              </a:r>
              <a:r>
                <a:rPr lang="zh-CN" altLang="en-US" sz="1200" b="1" dirty="0"/>
                <a:t> </a:t>
              </a:r>
              <a:r>
                <a:rPr lang="en-NZ" sz="1200" dirty="0"/>
                <a:t>7 </a:t>
              </a:r>
              <a:r>
                <a:rPr lang="en-US" altLang="zh-CN" sz="1200" dirty="0"/>
                <a:t>pm @ lounge</a:t>
              </a:r>
              <a:endParaRPr lang="en-NZ" sz="1200" b="1" dirty="0"/>
            </a:p>
            <a:p>
              <a:pPr algn="just"/>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7:30pm </a:t>
              </a:r>
            </a:p>
            <a:p>
              <a:r>
                <a:rPr lang="en-US" sz="1200" b="1" dirty="0"/>
                <a:t>Young Adult Service: </a:t>
              </a:r>
            </a:p>
            <a:p>
              <a:r>
                <a:rPr lang="en-US" sz="1200" dirty="0"/>
                <a:t>Last Sunday 5pm (28</a:t>
              </a:r>
              <a:r>
                <a:rPr lang="en-US" sz="1200" baseline="30000" dirty="0"/>
                <a:t>th</a:t>
              </a:r>
              <a:r>
                <a:rPr lang="en-US" sz="1200" dirty="0"/>
                <a:t> May) </a:t>
              </a:r>
              <a:r>
                <a:rPr lang="en-US" sz="1200" b="1" dirty="0"/>
                <a:t>[TONIGHT]</a:t>
              </a:r>
              <a:endParaRPr lang="en-NZ" sz="1200" b="1"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7"/>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8"/>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32686" y="7162384"/>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38" name="Rectangle: Rounded Corners 37">
            <a:extLst>
              <a:ext uri="{FF2B5EF4-FFF2-40B4-BE49-F238E27FC236}">
                <a16:creationId xmlns:a16="http://schemas.microsoft.com/office/drawing/2014/main" id="{A2D8C073-7BCE-0613-A2C3-98CDEA30D60B}"/>
              </a:ext>
            </a:extLst>
          </p:cNvPr>
          <p:cNvSpPr/>
          <p:nvPr/>
        </p:nvSpPr>
        <p:spPr>
          <a:xfrm>
            <a:off x="6377868" y="3125046"/>
            <a:ext cx="2750528" cy="1195336"/>
          </a:xfrm>
          <a:prstGeom prst="roundRect">
            <a:avLst>
              <a:gd name="adj" fmla="val 79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200" dirty="0">
              <a:solidFill>
                <a:schemeClr val="tx1"/>
              </a:solidFill>
            </a:endParaRPr>
          </a:p>
        </p:txBody>
      </p:sp>
      <p:sp>
        <p:nvSpPr>
          <p:cNvPr id="39" name="TextBox 38">
            <a:extLst>
              <a:ext uri="{FF2B5EF4-FFF2-40B4-BE49-F238E27FC236}">
                <a16:creationId xmlns:a16="http://schemas.microsoft.com/office/drawing/2014/main" id="{CAEFB681-3B18-D3A6-56A7-8B55DC1115E8}"/>
              </a:ext>
            </a:extLst>
          </p:cNvPr>
          <p:cNvSpPr txBox="1"/>
          <p:nvPr/>
        </p:nvSpPr>
        <p:spPr>
          <a:xfrm>
            <a:off x="6407903" y="3259858"/>
            <a:ext cx="2750528" cy="96949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400" b="1" u="sng" dirty="0">
                <a:solidFill>
                  <a:prstClr val="black"/>
                </a:solidFill>
                <a:latin typeface="Calibri"/>
              </a:rPr>
              <a:t>F</a:t>
            </a:r>
            <a:r>
              <a:rPr lang="en-US" altLang="zh-CN" sz="1400" b="1" u="sng" dirty="0" err="1">
                <a:solidFill>
                  <a:prstClr val="black"/>
                </a:solidFill>
                <a:latin typeface="Calibri"/>
              </a:rPr>
              <a:t>amily</a:t>
            </a:r>
            <a:r>
              <a:rPr lang="en-US" altLang="zh-CN" sz="1400" b="1" u="sng" dirty="0">
                <a:solidFill>
                  <a:prstClr val="black"/>
                </a:solidFill>
                <a:latin typeface="Calibri"/>
              </a:rPr>
              <a:t> C</a:t>
            </a:r>
            <a:r>
              <a:rPr lang="en-NZ" altLang="zh-CN" sz="1400" b="1" u="sng" dirty="0" err="1">
                <a:solidFill>
                  <a:prstClr val="black"/>
                </a:solidFill>
                <a:latin typeface="Calibri"/>
              </a:rPr>
              <a:t>hristian</a:t>
            </a:r>
            <a:r>
              <a:rPr lang="zh-CN" altLang="en-US" sz="1400" b="1" u="sng" dirty="0">
                <a:solidFill>
                  <a:prstClr val="black"/>
                </a:solidFill>
                <a:latin typeface="Calibri"/>
              </a:rPr>
              <a:t> </a:t>
            </a:r>
            <a:r>
              <a:rPr lang="en-NZ" altLang="zh-CN" sz="1400" b="1" u="sng" dirty="0">
                <a:solidFill>
                  <a:prstClr val="black"/>
                </a:solidFill>
                <a:latin typeface="Calibri"/>
              </a:rPr>
              <a:t>Movie</a:t>
            </a:r>
            <a:r>
              <a:rPr lang="en-US" altLang="zh-CN" sz="1400" b="1" u="sng" dirty="0">
                <a:solidFill>
                  <a:prstClr val="black"/>
                </a:solidFill>
                <a:latin typeface="Calibri"/>
              </a:rPr>
              <a:t> Night</a:t>
            </a:r>
            <a:endParaRPr lang="en-NZ" sz="12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NZ" sz="7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t>T</a:t>
            </a:r>
            <a:r>
              <a:rPr lang="en-US" altLang="zh-CN" sz="1200" dirty="0" err="1"/>
              <a:t>ime</a:t>
            </a:r>
            <a:r>
              <a:rPr lang="en-NZ" sz="1200" dirty="0"/>
              <a:t>: 4</a:t>
            </a:r>
            <a:r>
              <a:rPr lang="en-NZ" sz="1200" baseline="30000" dirty="0"/>
              <a:t>h</a:t>
            </a:r>
            <a:r>
              <a:rPr lang="en-NZ" sz="1200" dirty="0"/>
              <a:t> June 7:30 pm</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t>Next Sunday  @MBCC</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t>Please come and invite your friends!</a:t>
            </a:r>
          </a:p>
        </p:txBody>
      </p:sp>
      <p:sp>
        <p:nvSpPr>
          <p:cNvPr id="26" name="Rectangle: Rounded Corners 25">
            <a:extLst>
              <a:ext uri="{FF2B5EF4-FFF2-40B4-BE49-F238E27FC236}">
                <a16:creationId xmlns:a16="http://schemas.microsoft.com/office/drawing/2014/main" id="{3309D44D-C524-4E93-B83F-FA27350649D2}"/>
              </a:ext>
            </a:extLst>
          </p:cNvPr>
          <p:cNvSpPr/>
          <p:nvPr/>
        </p:nvSpPr>
        <p:spPr>
          <a:xfrm>
            <a:off x="6375812" y="4605914"/>
            <a:ext cx="2764426" cy="1627545"/>
          </a:xfrm>
          <a:prstGeom prst="roundRect">
            <a:avLst>
              <a:gd name="adj" fmla="val 822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 The Heart Works – Care group</a:t>
            </a:r>
          </a:p>
          <a:p>
            <a:pPr algn="ctr"/>
            <a:endParaRPr lang="en-US" altLang="zh-CN" sz="700" dirty="0">
              <a:solidFill>
                <a:prstClr val="black"/>
              </a:solidFill>
              <a:latin typeface="Calibri"/>
              <a:ea typeface="等线" panose="02010600030101010101" pitchFamily="2" charset="-122"/>
            </a:endParaRPr>
          </a:p>
          <a:p>
            <a:pPr algn="ctr"/>
            <a:r>
              <a:rPr lang="en-US" altLang="zh-CN" sz="1200" dirty="0">
                <a:solidFill>
                  <a:prstClr val="black"/>
                </a:solidFill>
                <a:latin typeface="Calibri"/>
                <a:ea typeface="等线" panose="02010600030101010101" pitchFamily="2" charset="-122"/>
              </a:rPr>
              <a:t>New life group for all people </a:t>
            </a:r>
          </a:p>
          <a:p>
            <a:pPr algn="ctr"/>
            <a:r>
              <a:rPr lang="en-US" altLang="zh-CN" sz="1200" dirty="0">
                <a:solidFill>
                  <a:prstClr val="black"/>
                </a:solidFill>
                <a:latin typeface="Calibri"/>
                <a:ea typeface="等线" panose="02010600030101010101" pitchFamily="2" charset="-122"/>
              </a:rPr>
              <a:t>Starting from 27 May</a:t>
            </a:r>
          </a:p>
          <a:p>
            <a:pPr algn="ctr"/>
            <a:r>
              <a:rPr lang="en-US" altLang="zh-CN" sz="1200" dirty="0">
                <a:solidFill>
                  <a:prstClr val="black"/>
                </a:solidFill>
                <a:latin typeface="Calibri"/>
                <a:ea typeface="等线" panose="02010600030101010101" pitchFamily="2" charset="-122"/>
              </a:rPr>
              <a:t>Every Saturday, 6:30pm @ MBCC</a:t>
            </a:r>
          </a:p>
          <a:p>
            <a:pPr algn="ctr"/>
            <a:r>
              <a:rPr lang="en-US" altLang="zh-CN" sz="1200" dirty="0">
                <a:solidFill>
                  <a:prstClr val="black"/>
                </a:solidFill>
                <a:latin typeface="Calibri"/>
                <a:ea typeface="等线" panose="02010600030101010101" pitchFamily="2" charset="-122"/>
              </a:rPr>
              <a:t>Please see </a:t>
            </a:r>
            <a:r>
              <a:rPr lang="en-US" altLang="zh-CN" sz="1200" dirty="0" err="1">
                <a:solidFill>
                  <a:prstClr val="black"/>
                </a:solidFill>
                <a:latin typeface="Calibri"/>
                <a:ea typeface="等线" panose="02010600030101010101" pitchFamily="2" charset="-122"/>
              </a:rPr>
              <a:t>John&amp;Viviane</a:t>
            </a:r>
            <a:r>
              <a:rPr lang="en-US" altLang="zh-CN" sz="1200" dirty="0">
                <a:solidFill>
                  <a:prstClr val="black"/>
                </a:solidFill>
                <a:latin typeface="Calibri"/>
                <a:ea typeface="等线" panose="02010600030101010101" pitchFamily="2" charset="-122"/>
              </a:rPr>
              <a:t> for more detail</a:t>
            </a:r>
          </a:p>
          <a:p>
            <a:pPr algn="ctr"/>
            <a:r>
              <a:rPr lang="en-US" altLang="zh-CN" sz="1200" dirty="0">
                <a:solidFill>
                  <a:prstClr val="black"/>
                </a:solidFill>
                <a:latin typeface="Calibri"/>
                <a:ea typeface="等线" panose="02010600030101010101" pitchFamily="2" charset="-122"/>
              </a:rPr>
              <a:t>(Tel:   029 123 1633)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schemas.microsoft.com/office/infopath/2007/PartnerControls"/>
    <ds:schemaRef ds:uri="c2d9cb71-a9ca-481f-99f2-00284961d3fc"/>
    <ds:schemaRef ds:uri="http://www.w3.org/XML/1998/namespace"/>
    <ds:schemaRef ds:uri="http://purl.org/dc/terms/"/>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97095</TotalTime>
  <Words>1236</Words>
  <Application>Microsoft Office PowerPoint</Application>
  <PresentationFormat>Custom</PresentationFormat>
  <Paragraphs>118</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3110</cp:revision>
  <cp:lastPrinted>2023-05-26T00:05:23Z</cp:lastPrinted>
  <dcterms:created xsi:type="dcterms:W3CDTF">2016-04-12T21:55:00Z</dcterms:created>
  <dcterms:modified xsi:type="dcterms:W3CDTF">2023-05-26T01:02:40Z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